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>
        <p:scale>
          <a:sx n="76" d="100"/>
          <a:sy n="76" d="100"/>
        </p:scale>
        <p:origin x="-118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1D8C-8888-4F51-A435-E4944A9DE541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1ADF-D1DB-4363-98C3-99978BCF51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1D8C-8888-4F51-A435-E4944A9DE541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1ADF-D1DB-4363-98C3-99978BCF51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1D8C-8888-4F51-A435-E4944A9DE541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1ADF-D1DB-4363-98C3-99978BCF51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1D8C-8888-4F51-A435-E4944A9DE541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1ADF-D1DB-4363-98C3-99978BCF51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1D8C-8888-4F51-A435-E4944A9DE541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1ADF-D1DB-4363-98C3-99978BCF51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1D8C-8888-4F51-A435-E4944A9DE541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1ADF-D1DB-4363-98C3-99978BCF51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1D8C-8888-4F51-A435-E4944A9DE541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1ADF-D1DB-4363-98C3-99978BCF51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1D8C-8888-4F51-A435-E4944A9DE541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1ADF-D1DB-4363-98C3-99978BCF51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1D8C-8888-4F51-A435-E4944A9DE541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1ADF-D1DB-4363-98C3-99978BCF51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1D8C-8888-4F51-A435-E4944A9DE541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1ADF-D1DB-4363-98C3-99978BCF51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B1D8C-8888-4F51-A435-E4944A9DE541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51ADF-D1DB-4363-98C3-99978BCF51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B1D8C-8888-4F51-A435-E4944A9DE541}" type="datetimeFigureOut">
              <a:rPr lang="cs-CZ" smtClean="0"/>
              <a:pPr/>
              <a:t>10.12.2012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51ADF-D1DB-4363-98C3-99978BCF513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Stáže masérů v zahraničí</a:t>
            </a:r>
            <a:br>
              <a:rPr lang="cs-CZ" b="1" dirty="0" smtClean="0"/>
            </a:br>
            <a:r>
              <a:rPr lang="cs-CZ" sz="3200" dirty="0" smtClean="0"/>
              <a:t>Projekt Leonardo da Vinci </a:t>
            </a:r>
            <a:br>
              <a:rPr lang="cs-CZ" sz="3200" dirty="0" smtClean="0"/>
            </a:br>
            <a:r>
              <a:rPr lang="cs-CZ" sz="3200" dirty="0"/>
              <a:t>CZ/11/LLP-</a:t>
            </a:r>
            <a:r>
              <a:rPr lang="cs-CZ" sz="3200" dirty="0" err="1"/>
              <a:t>LdV</a:t>
            </a:r>
            <a:r>
              <a:rPr lang="cs-CZ" sz="3200" dirty="0"/>
              <a:t>/IVT/134229</a:t>
            </a:r>
            <a:endParaRPr lang="cs-CZ" dirty="0"/>
          </a:p>
        </p:txBody>
      </p:sp>
      <p:pic>
        <p:nvPicPr>
          <p:cNvPr id="11266" name="Picture 2" descr="http://t1.gstatic.com/images?q=tbn:ANd9GcTw4hYseO31ngc-MLOtlJpdWTnE2JqWxXMVJNOUNYjQndywnq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149080"/>
            <a:ext cx="339090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Füssen</a:t>
            </a:r>
            <a:r>
              <a:rPr lang="cs-CZ" b="1" dirty="0" smtClean="0"/>
              <a:t> – Hotel Sommer</a:t>
            </a:r>
          </a:p>
          <a:p>
            <a:pPr>
              <a:buNone/>
            </a:pPr>
            <a:r>
              <a:rPr lang="cs-CZ" sz="2400" b="1" dirty="0" smtClean="0"/>
              <a:t>						       </a:t>
            </a:r>
          </a:p>
          <a:p>
            <a:pPr>
              <a:buNone/>
            </a:pPr>
            <a:r>
              <a:rPr lang="cs-CZ" sz="2400" b="1" dirty="0"/>
              <a:t>	</a:t>
            </a:r>
            <a:r>
              <a:rPr lang="cs-CZ" sz="2400" b="1" dirty="0" smtClean="0"/>
              <a:t>					       </a:t>
            </a:r>
            <a:r>
              <a:rPr lang="cs-CZ" sz="2400" dirty="0" smtClean="0"/>
              <a:t>Čtyřhvězdičkový hotel      </a:t>
            </a:r>
          </a:p>
          <a:p>
            <a:pPr>
              <a:buNone/>
            </a:pPr>
            <a:r>
              <a:rPr lang="cs-CZ" sz="2400" dirty="0"/>
              <a:t>	</a:t>
            </a:r>
            <a:r>
              <a:rPr lang="cs-CZ" sz="2400" dirty="0" smtClean="0"/>
              <a:t>					       patří rodině Sommer. </a:t>
            </a:r>
          </a:p>
          <a:p>
            <a:pPr>
              <a:buNone/>
            </a:pPr>
            <a:r>
              <a:rPr lang="cs-CZ" sz="2400" dirty="0"/>
              <a:t>	</a:t>
            </a:r>
            <a:r>
              <a:rPr lang="cs-CZ" sz="2400" dirty="0" smtClean="0"/>
              <a:t>					       Nabízí kvalitní služby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ubytovací, gastronomické</a:t>
            </a:r>
          </a:p>
          <a:p>
            <a:pPr>
              <a:buNone/>
            </a:pPr>
            <a:r>
              <a:rPr lang="cs-CZ" sz="2400" dirty="0" smtClean="0"/>
              <a:t>i relaxační.  Rozsáhlé </a:t>
            </a:r>
          </a:p>
          <a:p>
            <a:pPr>
              <a:buNone/>
            </a:pPr>
            <a:r>
              <a:rPr lang="cs-CZ" sz="2400" dirty="0" err="1" smtClean="0"/>
              <a:t>wellnes</a:t>
            </a:r>
            <a:r>
              <a:rPr lang="cs-CZ" sz="2400" dirty="0" smtClean="0"/>
              <a:t> centrum má velký</a:t>
            </a:r>
          </a:p>
          <a:p>
            <a:pPr>
              <a:buNone/>
            </a:pPr>
            <a:r>
              <a:rPr lang="cs-CZ" sz="2400" dirty="0" smtClean="0"/>
              <a:t>vnitřní  i venkovní bazén</a:t>
            </a:r>
          </a:p>
          <a:p>
            <a:pPr>
              <a:buNone/>
            </a:pPr>
            <a:r>
              <a:rPr lang="cs-CZ" sz="2400" dirty="0" smtClean="0"/>
              <a:t>s výhledem na Alpy…</a:t>
            </a:r>
            <a:endParaRPr lang="cs-CZ" sz="2400" dirty="0"/>
          </a:p>
        </p:txBody>
      </p:sp>
      <p:pic>
        <p:nvPicPr>
          <p:cNvPr id="4" name="Picture 2" descr="http://t1.gstatic.com/images?q=tbn:ANd9GcTw4hYseO31ngc-MLOtlJpdWTnE2JqWxXMVJNOUNYjQndywnq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1044048" cy="416446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677909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Projekt Leonardo da Vinci CZ/11/LLP-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LdV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/IVT/134229</a:t>
            </a:r>
          </a:p>
        </p:txBody>
      </p:sp>
      <p:pic>
        <p:nvPicPr>
          <p:cNvPr id="7" name="Obrázek 6" descr="som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645024"/>
            <a:ext cx="4940548" cy="2922578"/>
          </a:xfrm>
          <a:prstGeom prst="rect">
            <a:avLst/>
          </a:prstGeom>
        </p:spPr>
      </p:pic>
      <p:pic>
        <p:nvPicPr>
          <p:cNvPr id="6" name="Obrázek 5" descr="pohled som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628800"/>
            <a:ext cx="503027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677909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Projekt Leonardo da Vinci CZ/11/LLP-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LdV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/IVT/134229</a:t>
            </a:r>
          </a:p>
        </p:txBody>
      </p:sp>
      <p:pic>
        <p:nvPicPr>
          <p:cNvPr id="5" name="Picture 2" descr="http://t1.gstatic.com/images?q=tbn:ANd9GcTw4hYseO31ngc-MLOtlJpdWTnE2JqWxXMVJNOUNYjQndywnq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1044048" cy="416446"/>
          </a:xfrm>
          <a:prstGeom prst="rect">
            <a:avLst/>
          </a:prstGeom>
          <a:noFill/>
        </p:spPr>
      </p:pic>
      <p:pic>
        <p:nvPicPr>
          <p:cNvPr id="7" name="Obrázek 6" descr="bazén som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3242998" cy="2146773"/>
          </a:xfrm>
          <a:prstGeom prst="rect">
            <a:avLst/>
          </a:prstGeom>
        </p:spPr>
      </p:pic>
      <p:pic>
        <p:nvPicPr>
          <p:cNvPr id="8" name="Obrázek 7" descr="finská som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221088"/>
            <a:ext cx="3240360" cy="2028056"/>
          </a:xfrm>
          <a:prstGeom prst="rect">
            <a:avLst/>
          </a:prstGeom>
        </p:spPr>
      </p:pic>
      <p:pic>
        <p:nvPicPr>
          <p:cNvPr id="9" name="Obrázek 8" descr="nohy somm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996952"/>
            <a:ext cx="3229225" cy="2160240"/>
          </a:xfrm>
          <a:prstGeom prst="rect">
            <a:avLst/>
          </a:prstGeom>
        </p:spPr>
      </p:pic>
      <p:pic>
        <p:nvPicPr>
          <p:cNvPr id="10" name="Obrázek 9" descr="odpočívka somm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1196752"/>
            <a:ext cx="3240360" cy="2169166"/>
          </a:xfrm>
          <a:prstGeom prst="rect">
            <a:avLst/>
          </a:prstGeom>
        </p:spPr>
      </p:pic>
      <p:pic>
        <p:nvPicPr>
          <p:cNvPr id="11" name="Obrázek 10" descr="vířívka somm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4221088"/>
            <a:ext cx="3240360" cy="215537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11560" y="3789040"/>
            <a:ext cx="1373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Finská sauna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427984" y="2204864"/>
            <a:ext cx="73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Relax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228184" y="3645024"/>
            <a:ext cx="219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Kosmetika a pedikúra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851920" y="5589240"/>
            <a:ext cx="1396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Vířivá koupel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707904" y="1412776"/>
            <a:ext cx="1425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Vnitřní bazén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1.gstatic.com/images?q=tbn:ANd9GcTw4hYseO31ngc-MLOtlJpdWTnE2JqWxXMVJNOUNYjQndywnq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1044048" cy="416446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677909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Projekt Leonardo da Vinci CZ/11/LLP-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LdV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/IVT/134229</a:t>
            </a:r>
          </a:p>
        </p:txBody>
      </p:sp>
      <p:pic>
        <p:nvPicPr>
          <p:cNvPr id="6" name="Obrázek 5" descr="kosmet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365104"/>
            <a:ext cx="2664296" cy="1771757"/>
          </a:xfrm>
          <a:prstGeom prst="rect">
            <a:avLst/>
          </a:prstGeom>
        </p:spPr>
      </p:pic>
      <p:pic>
        <p:nvPicPr>
          <p:cNvPr id="7" name="Obrázek 6" descr="hot stone somm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924944"/>
            <a:ext cx="2592596" cy="1539354"/>
          </a:xfrm>
          <a:prstGeom prst="rect">
            <a:avLst/>
          </a:prstGeom>
        </p:spPr>
      </p:pic>
      <p:pic>
        <p:nvPicPr>
          <p:cNvPr id="8" name="Obrázek 7" descr="masáž somm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268760"/>
            <a:ext cx="2660943" cy="1761728"/>
          </a:xfrm>
          <a:prstGeom prst="rect">
            <a:avLst/>
          </a:prstGeom>
        </p:spPr>
      </p:pic>
      <p:pic>
        <p:nvPicPr>
          <p:cNvPr id="9" name="Obrázek 8" descr="klangschal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4365104"/>
            <a:ext cx="3002213" cy="178256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99592" y="4005064"/>
            <a:ext cx="1328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Masáž hlavy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491880" y="2564904"/>
            <a:ext cx="161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Lávové kameny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660232" y="3140968"/>
            <a:ext cx="155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Klasická masáž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012160" y="3933056"/>
            <a:ext cx="295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Exotické a aromatické masáže</a:t>
            </a:r>
            <a:endParaRPr lang="cs-CZ" dirty="0"/>
          </a:p>
        </p:txBody>
      </p:sp>
      <p:pic>
        <p:nvPicPr>
          <p:cNvPr id="16386" name="Picture 2" descr="http://t1.gstatic.com/images?q=tbn:ANd9GcQdP0t6IYI62x3IMyEMcGcqUQxOBXQqvO2R-GhBc9o9VjJQkta5Aw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39552" y="1052736"/>
            <a:ext cx="2755007" cy="1857376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539552" y="1844824"/>
            <a:ext cx="2723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Různé druhy masáží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677909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Projekt Leonardo da Vinci CZ/11/LLP-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LdV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/IVT/134229</a:t>
            </a:r>
          </a:p>
        </p:txBody>
      </p:sp>
      <p:pic>
        <p:nvPicPr>
          <p:cNvPr id="6" name="Picture 2" descr="http://t1.gstatic.com/images?q=tbn:ANd9GcTw4hYseO31ngc-MLOtlJpdWTnE2JqWxXMVJNOUNYjQndywnq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1044048" cy="416446"/>
          </a:xfrm>
          <a:prstGeom prst="rect">
            <a:avLst/>
          </a:prstGeom>
          <a:noFill/>
        </p:spPr>
      </p:pic>
      <p:pic>
        <p:nvPicPr>
          <p:cNvPr id="7" name="Obrázek 6" descr="nákres somm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80728"/>
            <a:ext cx="7848872" cy="47148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043608" y="5877272"/>
            <a:ext cx="706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Wellnes</a:t>
            </a:r>
            <a:r>
              <a:rPr lang="cs-CZ" sz="2400" dirty="0" smtClean="0"/>
              <a:t> centrum hotelu Sommer je opravdu rozsáhlé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Fussen</a:t>
            </a:r>
            <a:r>
              <a:rPr lang="cs-CZ" b="1" dirty="0" smtClean="0"/>
              <a:t> – Hotel </a:t>
            </a:r>
            <a:r>
              <a:rPr lang="cs-CZ" b="1" dirty="0" err="1" smtClean="0"/>
              <a:t>Ruchti</a:t>
            </a:r>
            <a:r>
              <a:rPr lang="cs-CZ" b="1" dirty="0" smtClean="0"/>
              <a:t>´s</a:t>
            </a:r>
            <a:endParaRPr lang="cs-CZ" b="1" dirty="0"/>
          </a:p>
        </p:txBody>
      </p:sp>
      <p:pic>
        <p:nvPicPr>
          <p:cNvPr id="4" name="Picture 2" descr="http://t1.gstatic.com/images?q=tbn:ANd9GcTw4hYseO31ngc-MLOtlJpdWTnE2JqWxXMVJNOUNYjQndywnq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1044048" cy="416446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677909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Projekt Leonardo da Vinci CZ/11/LLP-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LdV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/IVT/134229</a:t>
            </a:r>
          </a:p>
        </p:txBody>
      </p:sp>
      <p:pic>
        <p:nvPicPr>
          <p:cNvPr id="6" name="Obrázek 5" descr="pokoj ruchti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412776"/>
            <a:ext cx="3878560" cy="1595866"/>
          </a:xfrm>
          <a:prstGeom prst="rect">
            <a:avLst/>
          </a:prstGeom>
        </p:spPr>
      </p:pic>
      <p:pic>
        <p:nvPicPr>
          <p:cNvPr id="7" name="Obrázek 6" descr="řízek ruch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284984"/>
            <a:ext cx="2364854" cy="3153139"/>
          </a:xfrm>
          <a:prstGeom prst="rect">
            <a:avLst/>
          </a:prstGeom>
        </p:spPr>
      </p:pic>
      <p:pic>
        <p:nvPicPr>
          <p:cNvPr id="26626" name="Picture 2" descr="http://d1pa4et5htdsls.cloudfront.net/images/28/712/91758/91758-895099_14_b-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284984"/>
            <a:ext cx="4199495" cy="3143623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755576" y="2060848"/>
            <a:ext cx="3493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Rodinný hotel se skvělou </a:t>
            </a:r>
            <a:r>
              <a:rPr lang="cs-CZ" dirty="0"/>
              <a:t>k</a:t>
            </a:r>
            <a:r>
              <a:rPr lang="cs-CZ" dirty="0" smtClean="0"/>
              <a:t>uchyní </a:t>
            </a:r>
          </a:p>
          <a:p>
            <a:r>
              <a:rPr lang="cs-CZ" dirty="0" smtClean="0"/>
              <a:t>a </a:t>
            </a:r>
            <a:r>
              <a:rPr lang="cs-CZ" dirty="0" err="1" smtClean="0"/>
              <a:t>welness</a:t>
            </a:r>
            <a:r>
              <a:rPr lang="cs-CZ" dirty="0" smtClean="0"/>
              <a:t> aktivitami funguje již od  </a:t>
            </a:r>
          </a:p>
          <a:p>
            <a:r>
              <a:rPr lang="cs-CZ" dirty="0" smtClean="0"/>
              <a:t>roku 1930.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677909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Projekt Leonardo da Vinci CZ/11/LLP-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LdV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/IVT/134229</a:t>
            </a:r>
          </a:p>
        </p:txBody>
      </p:sp>
      <p:pic>
        <p:nvPicPr>
          <p:cNvPr id="5" name="Picture 2" descr="http://t1.gstatic.com/images?q=tbn:ANd9GcTw4hYseO31ngc-MLOtlJpdWTnE2JqWxXMVJNOUNYjQndywnq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1044048" cy="416446"/>
          </a:xfrm>
          <a:prstGeom prst="rect">
            <a:avLst/>
          </a:prstGeom>
          <a:noFill/>
        </p:spPr>
      </p:pic>
      <p:pic>
        <p:nvPicPr>
          <p:cNvPr id="6" name="Obrázek 5" descr="masérna ruch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45332"/>
            <a:ext cx="3024336" cy="2268252"/>
          </a:xfrm>
          <a:prstGeom prst="rect">
            <a:avLst/>
          </a:prstGeom>
        </p:spPr>
      </p:pic>
      <p:pic>
        <p:nvPicPr>
          <p:cNvPr id="7" name="Obrázek 6" descr="posilovna ruch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780928"/>
            <a:ext cx="3240360" cy="2430270"/>
          </a:xfrm>
          <a:prstGeom prst="rect">
            <a:avLst/>
          </a:prstGeom>
        </p:spPr>
      </p:pic>
      <p:pic>
        <p:nvPicPr>
          <p:cNvPr id="8" name="Obrázek 7" descr="sauna ruchti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149080"/>
            <a:ext cx="3020053" cy="226504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211960" y="1484784"/>
            <a:ext cx="3775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Masérna</a:t>
            </a:r>
            <a:r>
              <a:rPr lang="cs-CZ" dirty="0" smtClean="0"/>
              <a:t> hotelu </a:t>
            </a:r>
            <a:r>
              <a:rPr lang="cs-CZ" dirty="0" err="1" smtClean="0"/>
              <a:t>Ruchti</a:t>
            </a:r>
            <a:r>
              <a:rPr lang="cs-CZ" dirty="0" smtClean="0"/>
              <a:t> nabízí</a:t>
            </a:r>
          </a:p>
          <a:p>
            <a:r>
              <a:rPr lang="cs-CZ" dirty="0" smtClean="0"/>
              <a:t>klasické  masáže celého těla nebo </a:t>
            </a:r>
          </a:p>
          <a:p>
            <a:r>
              <a:rPr lang="cs-CZ" dirty="0" smtClean="0"/>
              <a:t>částečné,  exotické, léčebné i relaxační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04248" y="3861048"/>
            <a:ext cx="197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Hotelová posilovna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283968" y="5589240"/>
            <a:ext cx="163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Hotelová sauna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Druhy masáží:</a:t>
            </a:r>
          </a:p>
          <a:p>
            <a:pPr>
              <a:buNone/>
            </a:pPr>
            <a:r>
              <a:rPr lang="cs-CZ" sz="2400" dirty="0" smtClean="0"/>
              <a:t>Švédská masáž</a:t>
            </a:r>
          </a:p>
          <a:p>
            <a:pPr>
              <a:buNone/>
            </a:pPr>
            <a:r>
              <a:rPr lang="cs-CZ" sz="2400" dirty="0" smtClean="0"/>
              <a:t>Reflexní masáž</a:t>
            </a:r>
          </a:p>
          <a:p>
            <a:pPr>
              <a:buNone/>
            </a:pPr>
            <a:r>
              <a:rPr lang="cs-CZ" sz="2400" dirty="0" smtClean="0"/>
              <a:t>Aroma masáž</a:t>
            </a:r>
          </a:p>
          <a:p>
            <a:pPr>
              <a:buNone/>
            </a:pPr>
            <a:r>
              <a:rPr lang="cs-CZ" sz="2400" dirty="0" smtClean="0"/>
              <a:t>Lymfatická masáž</a:t>
            </a:r>
          </a:p>
          <a:p>
            <a:pPr>
              <a:buNone/>
            </a:pPr>
            <a:r>
              <a:rPr lang="cs-CZ" sz="2400" dirty="0" smtClean="0"/>
              <a:t>Medová masáž</a:t>
            </a:r>
          </a:p>
          <a:p>
            <a:pPr>
              <a:buNone/>
            </a:pPr>
            <a:r>
              <a:rPr lang="cs-CZ" sz="2400" dirty="0" smtClean="0"/>
              <a:t>Vodní masáž</a:t>
            </a:r>
          </a:p>
          <a:p>
            <a:pPr>
              <a:buNone/>
            </a:pPr>
            <a:r>
              <a:rPr lang="cs-CZ" sz="2400" dirty="0" smtClean="0"/>
              <a:t>Masáž horkými kameny</a:t>
            </a:r>
          </a:p>
          <a:p>
            <a:pPr>
              <a:buNone/>
            </a:pPr>
            <a:r>
              <a:rPr lang="cs-CZ" sz="2400" dirty="0" smtClean="0"/>
              <a:t>Sázení baněk</a:t>
            </a:r>
          </a:p>
          <a:p>
            <a:pPr>
              <a:buNone/>
            </a:pPr>
            <a:r>
              <a:rPr lang="cs-CZ" sz="2400" dirty="0" smtClean="0"/>
              <a:t>Akupresura</a:t>
            </a:r>
          </a:p>
          <a:p>
            <a:pPr>
              <a:buNone/>
            </a:pPr>
            <a:r>
              <a:rPr lang="cs-CZ" sz="2400" dirty="0" smtClean="0"/>
              <a:t>Sportovní a regenerační masáž</a:t>
            </a:r>
          </a:p>
        </p:txBody>
      </p:sp>
      <p:pic>
        <p:nvPicPr>
          <p:cNvPr id="4" name="Picture 2" descr="http://t1.gstatic.com/images?q=tbn:ANd9GcTw4hYseO31ngc-MLOtlJpdWTnE2JqWxXMVJNOUNYjQndywnq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1044048" cy="416446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677909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Projekt Leonardo da Vinci CZ/11/LLP-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LdV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/IVT/134229</a:t>
            </a:r>
          </a:p>
        </p:txBody>
      </p:sp>
      <p:pic>
        <p:nvPicPr>
          <p:cNvPr id="27650" name="Picture 2" descr="http://t1.gstatic.com/images?q=tbn:ANd9GcTyZXrFSZ3yapKwgXSOQrNsBZf_p2hhdzMVqNaUBF0PWe9dzMw5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268760"/>
            <a:ext cx="1824555" cy="1311400"/>
          </a:xfrm>
          <a:prstGeom prst="rect">
            <a:avLst/>
          </a:prstGeom>
          <a:noFill/>
        </p:spPr>
      </p:pic>
      <p:pic>
        <p:nvPicPr>
          <p:cNvPr id="27652" name="Picture 4" descr="http://t0.gstatic.com/images?q=tbn:ANd9GcRnLGsjN0zmcRUfDgWUq-HaYMINc0XLsvUuRpaNrp5nZ0mJDsN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916832"/>
            <a:ext cx="1224136" cy="1692000"/>
          </a:xfrm>
          <a:prstGeom prst="rect">
            <a:avLst/>
          </a:prstGeom>
          <a:noFill/>
        </p:spPr>
      </p:pic>
      <p:pic>
        <p:nvPicPr>
          <p:cNvPr id="27654" name="Picture 6" descr="http://t1.gstatic.com/images?q=tbn:ANd9GcR3fPwIPjyRW1UH_icEMnehufJ3sfyV8qqfu0__4oBLfyDy3XqEO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924944"/>
            <a:ext cx="1800200" cy="1348413"/>
          </a:xfrm>
          <a:prstGeom prst="rect">
            <a:avLst/>
          </a:prstGeom>
          <a:noFill/>
        </p:spPr>
      </p:pic>
      <p:pic>
        <p:nvPicPr>
          <p:cNvPr id="27656" name="Picture 8" descr="http://t3.gstatic.com/images?q=tbn:ANd9GcT2pIrvI02H6ieUac4rm1X2Rys7Kqg4OYOuBRdRLyLUhv7Erom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077072"/>
            <a:ext cx="1872208" cy="1241356"/>
          </a:xfrm>
          <a:prstGeom prst="rect">
            <a:avLst/>
          </a:prstGeom>
          <a:noFill/>
        </p:spPr>
      </p:pic>
      <p:pic>
        <p:nvPicPr>
          <p:cNvPr id="27658" name="Picture 10" descr="http://t2.gstatic.com/images?q=tbn:ANd9GcTnb0727tqztv94EFJAYO01c3dsY7EuWZpKw-DLV4s4p-KhNud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5013176"/>
            <a:ext cx="1944216" cy="1450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Exotické masáže:</a:t>
            </a:r>
          </a:p>
          <a:p>
            <a:pPr>
              <a:buNone/>
            </a:pPr>
            <a:r>
              <a:rPr lang="cs-CZ" sz="2800" dirty="0" smtClean="0"/>
              <a:t>Thajská masáž</a:t>
            </a:r>
          </a:p>
          <a:p>
            <a:pPr>
              <a:buNone/>
            </a:pPr>
            <a:r>
              <a:rPr lang="cs-CZ" sz="2800" dirty="0" smtClean="0"/>
              <a:t>Japonská masáž </a:t>
            </a:r>
            <a:r>
              <a:rPr lang="cs-CZ" sz="2800" dirty="0" err="1" smtClean="0"/>
              <a:t>shiatsu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Jávská masáž</a:t>
            </a:r>
          </a:p>
          <a:p>
            <a:pPr>
              <a:buNone/>
            </a:pPr>
            <a:r>
              <a:rPr lang="cs-CZ" sz="2800" dirty="0" err="1" smtClean="0"/>
              <a:t>Ajurvédská</a:t>
            </a:r>
            <a:r>
              <a:rPr lang="cs-CZ" sz="2800" dirty="0" smtClean="0"/>
              <a:t> masáž</a:t>
            </a:r>
          </a:p>
          <a:p>
            <a:pPr>
              <a:buNone/>
            </a:pPr>
            <a:r>
              <a:rPr lang="cs-CZ" sz="2800" dirty="0" err="1" smtClean="0"/>
              <a:t>Lomi</a:t>
            </a:r>
            <a:r>
              <a:rPr lang="cs-CZ" sz="2800" dirty="0" smtClean="0"/>
              <a:t> </a:t>
            </a:r>
            <a:r>
              <a:rPr lang="cs-CZ" sz="2800" dirty="0" err="1" smtClean="0"/>
              <a:t>lomi</a:t>
            </a:r>
            <a:r>
              <a:rPr lang="cs-CZ" sz="2800" dirty="0" smtClean="0"/>
              <a:t> – havajská masáž</a:t>
            </a:r>
          </a:p>
          <a:p>
            <a:pPr>
              <a:buNone/>
            </a:pPr>
            <a:r>
              <a:rPr lang="cs-CZ" sz="2800" dirty="0" smtClean="0"/>
              <a:t>Ovocné masáže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endParaRPr lang="cs-CZ" sz="2800" dirty="0" smtClean="0"/>
          </a:p>
        </p:txBody>
      </p:sp>
      <p:pic>
        <p:nvPicPr>
          <p:cNvPr id="4" name="Picture 2" descr="http://t1.gstatic.com/images?q=tbn:ANd9GcTw4hYseO31ngc-MLOtlJpdWTnE2JqWxXMVJNOUNYjQndywnq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1044048" cy="416446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677909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Projekt Leonardo da Vinci CZ/11/LLP-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LdV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/IVT/134229</a:t>
            </a:r>
          </a:p>
        </p:txBody>
      </p:sp>
      <p:pic>
        <p:nvPicPr>
          <p:cNvPr id="29698" name="Picture 2" descr="http://t2.gstatic.com/images?q=tbn:ANd9GcQ28U0fQf0MEgfvVgKgeFHiQj7oN9qvv2e3ShtP3maL68CKYw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3324225" cy="1371601"/>
          </a:xfrm>
          <a:prstGeom prst="rect">
            <a:avLst/>
          </a:prstGeom>
          <a:noFill/>
        </p:spPr>
      </p:pic>
      <p:pic>
        <p:nvPicPr>
          <p:cNvPr id="29706" name="Picture 10" descr="http://t2.gstatic.com/images?q=tbn:ANd9GcTwkd0cvEwYLVDxBlcuaAXFmLlOOjqosodkpVrMao66Oy5gMmC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09120"/>
            <a:ext cx="1800200" cy="1654031"/>
          </a:xfrm>
          <a:prstGeom prst="rect">
            <a:avLst/>
          </a:prstGeom>
          <a:noFill/>
        </p:spPr>
      </p:pic>
      <p:pic>
        <p:nvPicPr>
          <p:cNvPr id="29704" name="Picture 8" descr="http://t3.gstatic.com/images?q=tbn:ANd9GcRtoR5wMaPZWpIunlCLZkJoijUREBMWEFIjWx1qJrlMdd8L6Y5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645024"/>
            <a:ext cx="1296144" cy="1296144"/>
          </a:xfrm>
          <a:prstGeom prst="rect">
            <a:avLst/>
          </a:prstGeom>
          <a:noFill/>
        </p:spPr>
      </p:pic>
      <p:pic>
        <p:nvPicPr>
          <p:cNvPr id="29702" name="Picture 6" descr="http://t1.gstatic.com/images?q=tbn:ANd9GcTxwB2HvXTBO9DJ5ZKoqJpLrXW2u78OwSwuR6F-NQ3dqu6FkrFrWlYyaAM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645024"/>
            <a:ext cx="1590675" cy="105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5040560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/>
              <a:t>Stáže studijního oboru </a:t>
            </a:r>
            <a:r>
              <a:rPr lang="cs-CZ" sz="3200" b="1" dirty="0" smtClean="0"/>
              <a:t>Masér rekondiční a sportovní</a:t>
            </a:r>
            <a:r>
              <a:rPr lang="cs-CZ" sz="3200" dirty="0" smtClean="0"/>
              <a:t> se uskutečnily ve třech partnerských zařízeních: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b="1" dirty="0" smtClean="0"/>
              <a:t>Hotel Petry ve </a:t>
            </a:r>
            <a:r>
              <a:rPr lang="cs-CZ" sz="3200" b="1" dirty="0" err="1" smtClean="0"/>
              <a:t>Viandenu</a:t>
            </a:r>
            <a:r>
              <a:rPr lang="cs-CZ" sz="3200" b="1" dirty="0" smtClean="0"/>
              <a:t> v Lucembursku</a:t>
            </a:r>
            <a:br>
              <a:rPr lang="cs-CZ" sz="3200" b="1" dirty="0" smtClean="0"/>
            </a:br>
            <a:r>
              <a:rPr lang="cs-CZ" sz="3200" b="1" dirty="0" smtClean="0"/>
              <a:t>Hotel Sommer ve </a:t>
            </a:r>
            <a:r>
              <a:rPr lang="cs-CZ" sz="3200" b="1" dirty="0" err="1" smtClean="0"/>
              <a:t>Füssenu</a:t>
            </a:r>
            <a:r>
              <a:rPr lang="cs-CZ" sz="3200" b="1" dirty="0" smtClean="0"/>
              <a:t> v Německu</a:t>
            </a:r>
            <a:br>
              <a:rPr lang="cs-CZ" sz="3200" b="1" dirty="0" smtClean="0"/>
            </a:br>
            <a:r>
              <a:rPr lang="cs-CZ" sz="3200" b="1" dirty="0" smtClean="0"/>
              <a:t>Hotel </a:t>
            </a:r>
            <a:r>
              <a:rPr lang="cs-CZ" sz="3200" b="1" dirty="0" err="1" smtClean="0"/>
              <a:t>Ruchti</a:t>
            </a:r>
            <a:r>
              <a:rPr lang="cs-CZ" sz="3200" b="1" dirty="0" smtClean="0"/>
              <a:t>´s ve </a:t>
            </a:r>
            <a:r>
              <a:rPr lang="cs-CZ" sz="3200" b="1" dirty="0" err="1" smtClean="0"/>
              <a:t>Füssenu</a:t>
            </a:r>
            <a:r>
              <a:rPr lang="cs-CZ" sz="3200" b="1" dirty="0" smtClean="0"/>
              <a:t> v Německu.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Stáží se zúčastnilo 8 žáků tohoto maturitního oboru.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634082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Projekt Leonardo da Vinci CZ/11/LLP-</a:t>
            </a:r>
            <a:r>
              <a:rPr lang="cs-CZ" sz="2400" dirty="0" err="1" smtClean="0"/>
              <a:t>LdV</a:t>
            </a:r>
            <a:r>
              <a:rPr lang="cs-CZ" sz="2400" dirty="0" smtClean="0"/>
              <a:t>/IVT/134229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104456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Všechna partnerská zařízení jsou hotely, které poskytují služby </a:t>
            </a:r>
          </a:p>
          <a:p>
            <a:pPr>
              <a:buNone/>
            </a:pPr>
            <a:r>
              <a:rPr lang="cs-CZ" dirty="0" smtClean="0"/>
              <a:t>- ubytovací</a:t>
            </a:r>
          </a:p>
          <a:p>
            <a:pPr>
              <a:buFontTx/>
              <a:buChar char="-"/>
            </a:pPr>
            <a:r>
              <a:rPr lang="cs-CZ" dirty="0" smtClean="0"/>
              <a:t>stravovací </a:t>
            </a:r>
          </a:p>
          <a:p>
            <a:pPr>
              <a:buFontTx/>
              <a:buChar char="-"/>
            </a:pPr>
            <a:r>
              <a:rPr lang="cs-CZ" dirty="0" smtClean="0"/>
              <a:t>a navíc nabízejí klientům i služby </a:t>
            </a:r>
            <a:r>
              <a:rPr lang="cs-CZ" dirty="0" err="1" smtClean="0"/>
              <a:t>wellnes</a:t>
            </a:r>
            <a:r>
              <a:rPr lang="cs-CZ" dirty="0" smtClean="0"/>
              <a:t> centra, fitness centra,                                              </a:t>
            </a:r>
          </a:p>
          <a:p>
            <a:pPr>
              <a:buNone/>
            </a:pPr>
            <a:r>
              <a:rPr lang="cs-CZ" dirty="0" smtClean="0"/>
              <a:t>	masáže, apod.</a:t>
            </a:r>
            <a:endParaRPr lang="cs-CZ" dirty="0"/>
          </a:p>
        </p:txBody>
      </p:sp>
      <p:pic>
        <p:nvPicPr>
          <p:cNvPr id="4" name="Picture 2" descr="http://t1.gstatic.com/images?q=tbn:ANd9GcTw4hYseO31ngc-MLOtlJpdWTnE2JqWxXMVJNOUNYjQndywnq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1044048" cy="416446"/>
          </a:xfrm>
          <a:prstGeom prst="rect">
            <a:avLst/>
          </a:prstGeom>
          <a:noFill/>
        </p:spPr>
      </p:pic>
      <p:pic>
        <p:nvPicPr>
          <p:cNvPr id="14338" name="Picture 2" descr="http://t1.gstatic.com/images?q=tbn:ANd9GcTniu72-89SLZKYhG7GGWaM55NHdS_vIKqDNN_gJwBjDSzKC8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81128"/>
            <a:ext cx="272415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Vianden</a:t>
            </a:r>
            <a:r>
              <a:rPr lang="cs-CZ" b="1" dirty="0" smtClean="0"/>
              <a:t> – Lucembursko</a:t>
            </a:r>
          </a:p>
          <a:p>
            <a:pPr>
              <a:buNone/>
            </a:pPr>
            <a:r>
              <a:rPr lang="cs-CZ" sz="2800" dirty="0" smtClean="0"/>
              <a:t>Malé město na severovýchodě </a:t>
            </a:r>
          </a:p>
          <a:p>
            <a:pPr>
              <a:buNone/>
            </a:pPr>
            <a:r>
              <a:rPr lang="cs-CZ" sz="2800" dirty="0" smtClean="0"/>
              <a:t>země na hranici s Německem.</a:t>
            </a:r>
          </a:p>
          <a:p>
            <a:pPr>
              <a:buNone/>
            </a:pPr>
            <a:r>
              <a:rPr lang="cs-CZ" sz="2800" dirty="0" smtClean="0"/>
              <a:t>Historické město turisticky</a:t>
            </a:r>
          </a:p>
          <a:p>
            <a:pPr>
              <a:buNone/>
            </a:pPr>
            <a:r>
              <a:rPr lang="cs-CZ" sz="2800" dirty="0" smtClean="0"/>
              <a:t>navštěvované díky hradu z 13. století. Oficiální jazyk</a:t>
            </a:r>
          </a:p>
          <a:p>
            <a:pPr>
              <a:buNone/>
            </a:pPr>
            <a:r>
              <a:rPr lang="cs-CZ" sz="2800" dirty="0" smtClean="0"/>
              <a:t>				v Lucembursku je francouzština,</a:t>
            </a:r>
          </a:p>
          <a:p>
            <a:pPr>
              <a:buNone/>
            </a:pPr>
            <a:r>
              <a:rPr lang="cs-CZ" sz="2800" dirty="0"/>
              <a:t>	</a:t>
            </a:r>
            <a:r>
              <a:rPr lang="cs-CZ" sz="2800" dirty="0" smtClean="0"/>
              <a:t>			všichni obyvatelé však ovládají také</a:t>
            </a:r>
          </a:p>
          <a:p>
            <a:pPr>
              <a:buNone/>
            </a:pPr>
            <a:r>
              <a:rPr lang="cs-CZ" sz="2800" dirty="0"/>
              <a:t>	</a:t>
            </a:r>
            <a:r>
              <a:rPr lang="cs-CZ" sz="2800" dirty="0" smtClean="0"/>
              <a:t>			</a:t>
            </a:r>
            <a:r>
              <a:rPr lang="cs-CZ" sz="2800" dirty="0" err="1" smtClean="0"/>
              <a:t>lucemburštinu</a:t>
            </a:r>
            <a:r>
              <a:rPr lang="cs-CZ" sz="2800" dirty="0" smtClean="0"/>
              <a:t> a němčinu. </a:t>
            </a:r>
            <a:endParaRPr lang="cs-CZ" sz="28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634082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Projekt Leonardo da Vinci CZ/11/LLP-</a:t>
            </a:r>
            <a:r>
              <a:rPr lang="cs-CZ" sz="2400" dirty="0" err="1" smtClean="0"/>
              <a:t>LdV</a:t>
            </a:r>
            <a:r>
              <a:rPr lang="cs-CZ" sz="2400" dirty="0" smtClean="0"/>
              <a:t>/IVT/134229</a:t>
            </a:r>
            <a:endParaRPr lang="cs-CZ" sz="2400" dirty="0"/>
          </a:p>
        </p:txBody>
      </p:sp>
      <p:pic>
        <p:nvPicPr>
          <p:cNvPr id="5" name="Picture 2" descr="http://t1.gstatic.com/images?q=tbn:ANd9GcTw4hYseO31ngc-MLOtlJpdWTnE2JqWxXMVJNOUNYjQndywnq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1044048" cy="416446"/>
          </a:xfrm>
          <a:prstGeom prst="rect">
            <a:avLst/>
          </a:prstGeom>
          <a:noFill/>
        </p:spPr>
      </p:pic>
      <p:pic>
        <p:nvPicPr>
          <p:cNvPr id="6" name="Obrázek 5" descr="Vianden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484784"/>
            <a:ext cx="2488952" cy="1866714"/>
          </a:xfrm>
          <a:prstGeom prst="rect">
            <a:avLst/>
          </a:prstGeom>
        </p:spPr>
      </p:pic>
      <p:pic>
        <p:nvPicPr>
          <p:cNvPr id="7" name="Obrázek 6" descr="Vianden-Luxembou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21088"/>
            <a:ext cx="2245523" cy="1410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792088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Vianden</a:t>
            </a:r>
            <a:r>
              <a:rPr lang="cs-CZ" b="1" dirty="0" smtClean="0"/>
              <a:t> – Hotel Petry / </a:t>
            </a:r>
            <a:r>
              <a:rPr lang="cs-CZ" b="1" dirty="0" err="1" smtClean="0"/>
              <a:t>Bellevue</a:t>
            </a:r>
            <a:endParaRPr lang="cs-CZ" b="1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Picture 2" descr="http://t1.gstatic.com/images?q=tbn:ANd9GcTw4hYseO31ngc-MLOtlJpdWTnE2JqWxXMVJNOUNYjQndywnq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1044048" cy="416446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634082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Projekt Leonardo da Vinci CZ/11/LLP-</a:t>
            </a:r>
            <a:r>
              <a:rPr lang="cs-CZ" sz="2400" dirty="0" err="1" smtClean="0"/>
              <a:t>LdV</a:t>
            </a:r>
            <a:r>
              <a:rPr lang="cs-CZ" sz="2400" dirty="0" smtClean="0"/>
              <a:t>/IVT/134229</a:t>
            </a:r>
            <a:endParaRPr lang="cs-CZ" sz="2400" dirty="0"/>
          </a:p>
        </p:txBody>
      </p:sp>
      <p:pic>
        <p:nvPicPr>
          <p:cNvPr id="6" name="Obrázek 5" descr="terasa b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844824"/>
            <a:ext cx="2466975" cy="184785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3568" y="227687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Hotel se nachází v historickém centru města a přijímá mezinárodní klientelu. 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91880" y="4509120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Od roku 2010 je v hotelu otevřeno nové </a:t>
            </a:r>
            <a:r>
              <a:rPr lang="cs-CZ" sz="2400" dirty="0" err="1" smtClean="0"/>
              <a:t>wellnes</a:t>
            </a:r>
            <a:r>
              <a:rPr lang="cs-CZ" sz="2400" dirty="0" smtClean="0"/>
              <a:t> centrum zahrnující v sobě krytý bazén, finskou saunu , relaxační  místnost, masáže  a fitness centrum.</a:t>
            </a:r>
            <a:endParaRPr lang="cs-CZ" sz="2400" dirty="0"/>
          </a:p>
        </p:txBody>
      </p:sp>
      <p:pic>
        <p:nvPicPr>
          <p:cNvPr id="9" name="Obrázek 8" descr="welln b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933056"/>
            <a:ext cx="172819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634082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Projekt Leonardo da Vinci CZ/11/LLP-</a:t>
            </a:r>
            <a:r>
              <a:rPr lang="cs-CZ" sz="2400" dirty="0" err="1" smtClean="0"/>
              <a:t>LdV</a:t>
            </a:r>
            <a:r>
              <a:rPr lang="cs-CZ" sz="2400" dirty="0" smtClean="0"/>
              <a:t>/IVT/134229</a:t>
            </a:r>
            <a:endParaRPr lang="cs-CZ" sz="2400" dirty="0"/>
          </a:p>
        </p:txBody>
      </p:sp>
      <p:pic>
        <p:nvPicPr>
          <p:cNvPr id="5" name="Picture 2" descr="http://t1.gstatic.com/images?q=tbn:ANd9GcTw4hYseO31ngc-MLOtlJpdWTnE2JqWxXMVJNOUNYjQndywnq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1044048" cy="416446"/>
          </a:xfrm>
          <a:prstGeom prst="rect">
            <a:avLst/>
          </a:prstGeom>
          <a:noFill/>
        </p:spPr>
      </p:pic>
      <p:pic>
        <p:nvPicPr>
          <p:cNvPr id="6" name="Obrázek 5" descr="bazén noc b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3972618" cy="2952328"/>
          </a:xfrm>
          <a:prstGeom prst="rect">
            <a:avLst/>
          </a:prstGeom>
        </p:spPr>
      </p:pic>
      <p:pic>
        <p:nvPicPr>
          <p:cNvPr id="7" name="Obrázek 6" descr="bazén bellev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717032"/>
            <a:ext cx="3960440" cy="264029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004048" y="2204864"/>
            <a:ext cx="3455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HOTELOVÝ BAZÉN V NOCI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87624" y="5229200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… A VE DNE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634082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Projekt Leonardo da Vinci CZ/11/LLP-</a:t>
            </a:r>
            <a:r>
              <a:rPr lang="cs-CZ" sz="2400" dirty="0" err="1" smtClean="0"/>
              <a:t>LdV</a:t>
            </a:r>
            <a:r>
              <a:rPr lang="cs-CZ" sz="2400" dirty="0" smtClean="0"/>
              <a:t>/IVT/134229</a:t>
            </a:r>
            <a:endParaRPr lang="cs-CZ" sz="2400" dirty="0"/>
          </a:p>
        </p:txBody>
      </p:sp>
      <p:pic>
        <p:nvPicPr>
          <p:cNvPr id="5" name="Picture 2" descr="http://t1.gstatic.com/images?q=tbn:ANd9GcTw4hYseO31ngc-MLOtlJpdWTnE2JqWxXMVJNOUNYjQndywnq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1044048" cy="416446"/>
          </a:xfrm>
          <a:prstGeom prst="rect">
            <a:avLst/>
          </a:prstGeom>
          <a:noFill/>
        </p:spPr>
      </p:pic>
      <p:pic>
        <p:nvPicPr>
          <p:cNvPr id="6" name="Obrázek 5" descr="wellness b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3260204" cy="2422884"/>
          </a:xfrm>
          <a:prstGeom prst="rect">
            <a:avLst/>
          </a:prstGeom>
        </p:spPr>
      </p:pic>
      <p:pic>
        <p:nvPicPr>
          <p:cNvPr id="7" name="Obrázek 6" descr="recepce b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556792"/>
            <a:ext cx="3260204" cy="2422884"/>
          </a:xfrm>
          <a:prstGeom prst="rect">
            <a:avLst/>
          </a:prstGeom>
        </p:spPr>
      </p:pic>
      <p:pic>
        <p:nvPicPr>
          <p:cNvPr id="8" name="Obrázek 7" descr="recepce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4005064"/>
            <a:ext cx="3255162" cy="242441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44008" y="4797152"/>
            <a:ext cx="382951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Klienti  se při vstupu do </a:t>
            </a:r>
            <a:r>
              <a:rPr lang="cs-CZ" sz="2000" dirty="0" err="1" smtClean="0"/>
              <a:t>wellnes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centra ohlásí na recepci, kde je jim </a:t>
            </a:r>
          </a:p>
          <a:p>
            <a:r>
              <a:rPr lang="cs-CZ" sz="2000" dirty="0" smtClean="0"/>
              <a:t>přidělena osuška  a prostěradlo.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1.gstatic.com/images?q=tbn:ANd9GcTw4hYseO31ngc-MLOtlJpdWTnE2JqWxXMVJNOUNYjQndywnq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1044048" cy="416446"/>
          </a:xfrm>
          <a:prstGeom prst="rect">
            <a:avLst/>
          </a:prstGeom>
          <a:noFill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57200" y="274638"/>
            <a:ext cx="677909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Projekt Leonardo da Vinci CZ/11/LLP-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LdV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/IVT/134229</a:t>
            </a:r>
          </a:p>
        </p:txBody>
      </p:sp>
      <p:pic>
        <p:nvPicPr>
          <p:cNvPr id="7" name="Obrázek 6" descr="masáž b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3391259" cy="2520280"/>
          </a:xfrm>
          <a:prstGeom prst="rect">
            <a:avLst/>
          </a:prstGeom>
        </p:spPr>
      </p:pic>
      <p:pic>
        <p:nvPicPr>
          <p:cNvPr id="8" name="Obrázek 7" descr="odpoč b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24744"/>
            <a:ext cx="3332212" cy="2476398"/>
          </a:xfrm>
          <a:prstGeom prst="rect">
            <a:avLst/>
          </a:prstGeom>
        </p:spPr>
      </p:pic>
      <p:pic>
        <p:nvPicPr>
          <p:cNvPr id="9" name="Obrázek 8" descr="vana b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933056"/>
            <a:ext cx="3431499" cy="255018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499992" y="4077072"/>
            <a:ext cx="38398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Klienti si mohou vybrat jednu z mnoha </a:t>
            </a:r>
          </a:p>
          <a:p>
            <a:r>
              <a:rPr lang="cs-CZ" dirty="0" smtClean="0"/>
              <a:t>nabízených aktivit</a:t>
            </a:r>
          </a:p>
          <a:p>
            <a:r>
              <a:rPr lang="cs-CZ" dirty="0" smtClean="0"/>
              <a:t>- masáže</a:t>
            </a:r>
          </a:p>
          <a:p>
            <a:pPr>
              <a:buFontTx/>
              <a:buChar char="-"/>
            </a:pPr>
            <a:r>
              <a:rPr lang="cs-CZ" dirty="0" smtClean="0"/>
              <a:t> vířivou koupel</a:t>
            </a:r>
          </a:p>
          <a:p>
            <a:pPr>
              <a:buFontTx/>
              <a:buChar char="-"/>
            </a:pPr>
            <a:r>
              <a:rPr lang="cs-CZ" dirty="0" smtClean="0"/>
              <a:t> saunu</a:t>
            </a:r>
          </a:p>
          <a:p>
            <a:pPr>
              <a:buFontTx/>
              <a:buChar char="-"/>
            </a:pPr>
            <a:r>
              <a:rPr lang="cs-CZ" dirty="0" smtClean="0"/>
              <a:t> a posléze odpočinek ve relaxační</a:t>
            </a:r>
          </a:p>
          <a:p>
            <a:r>
              <a:rPr lang="cs-CZ" dirty="0" smtClean="0"/>
              <a:t>  místnosti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717032"/>
            <a:ext cx="4546848" cy="24091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err="1" smtClean="0"/>
              <a:t>Füssen</a:t>
            </a:r>
            <a:r>
              <a:rPr lang="cs-CZ" b="1" dirty="0" smtClean="0"/>
              <a:t> – Německo</a:t>
            </a:r>
          </a:p>
          <a:p>
            <a:pPr>
              <a:buNone/>
            </a:pPr>
            <a:r>
              <a:rPr lang="cs-CZ" sz="2400" dirty="0"/>
              <a:t>H</a:t>
            </a:r>
            <a:r>
              <a:rPr lang="cs-CZ" sz="2400" dirty="0" smtClean="0"/>
              <a:t>istorické a lázeňské město </a:t>
            </a:r>
          </a:p>
          <a:p>
            <a:pPr>
              <a:buNone/>
            </a:pPr>
            <a:r>
              <a:rPr lang="cs-CZ" sz="2400" dirty="0" smtClean="0"/>
              <a:t>v Bavorsku.</a:t>
            </a:r>
          </a:p>
          <a:p>
            <a:pPr>
              <a:buNone/>
            </a:pPr>
            <a:r>
              <a:rPr lang="cs-CZ" sz="2400" dirty="0" smtClean="0"/>
              <a:t>V jeho okolí se nachází romantické </a:t>
            </a:r>
          </a:p>
          <a:p>
            <a:pPr>
              <a:buNone/>
            </a:pPr>
            <a:r>
              <a:rPr lang="cs-CZ" sz="2400" dirty="0" smtClean="0"/>
              <a:t>zámky, z nichž nejznámější je zámek </a:t>
            </a:r>
          </a:p>
          <a:p>
            <a:pPr>
              <a:buNone/>
            </a:pPr>
            <a:r>
              <a:rPr lang="cs-CZ" sz="2400" dirty="0" err="1" smtClean="0"/>
              <a:t>Neuschwanstein</a:t>
            </a:r>
            <a:r>
              <a:rPr lang="cs-CZ" sz="2400" dirty="0" smtClean="0"/>
              <a:t>.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677909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Projekt Leonardo da Vinci CZ/11/LLP-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LdV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/IVT/134229</a:t>
            </a:r>
          </a:p>
        </p:txBody>
      </p:sp>
      <p:pic>
        <p:nvPicPr>
          <p:cNvPr id="5" name="Picture 2" descr="http://t1.gstatic.com/images?q=tbn:ANd9GcTw4hYseO31ngc-MLOtlJpdWTnE2JqWxXMVJNOUNYjQndywnq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1044048" cy="416446"/>
          </a:xfrm>
          <a:prstGeom prst="rect">
            <a:avLst/>
          </a:prstGeom>
          <a:noFill/>
        </p:spPr>
      </p:pic>
      <p:pic>
        <p:nvPicPr>
          <p:cNvPr id="6" name="Obrázek 5" descr="fussen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052736"/>
            <a:ext cx="7581900" cy="2286000"/>
          </a:xfrm>
          <a:prstGeom prst="rect">
            <a:avLst/>
          </a:prstGeom>
        </p:spPr>
      </p:pic>
      <p:pic>
        <p:nvPicPr>
          <p:cNvPr id="7" name="Obrázek 6" descr="neuschwanste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3600400" cy="2657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380</Words>
  <Application>Microsoft Office PowerPoint</Application>
  <PresentationFormat>Předvádění na obrazovce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Stáže masérů v zahraničí Projekt Leonardo da Vinci  CZ/11/LLP-LdV/IVT/134229</vt:lpstr>
      <vt:lpstr>Stáže studijního oboru Masér rekondiční a sportovní se uskutečnily ve třech partnerských zařízeních:  Hotel Petry ve Viandenu v Lucembursku Hotel Sommer ve Füssenu v Německu Hotel Ruchti´s ve Füssenu v Německu.  Stáží se zúčastnilo 8 žáků tohoto maturitního oboru.</vt:lpstr>
      <vt:lpstr>Projekt Leonardo da Vinci CZ/11/LLP-LdV/IVT/134229</vt:lpstr>
      <vt:lpstr>Projekt Leonardo da Vinci CZ/11/LLP-LdV/IVT/134229</vt:lpstr>
      <vt:lpstr>Projekt Leonardo da Vinci CZ/11/LLP-LdV/IVT/134229</vt:lpstr>
      <vt:lpstr>Projekt Leonardo da Vinci CZ/11/LLP-LdV/IVT/134229</vt:lpstr>
      <vt:lpstr>Projekt Leonardo da Vinci CZ/11/LLP-LdV/IVT/134229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DAKOL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Stáže masérů v zahraničí Projekt Leonardo da Vinci  CZ/11/LLP-LdV/IVT/134228</dc:title>
  <dc:creator>cechlova.ivana</dc:creator>
  <cp:lastModifiedBy>Trinerova Helena</cp:lastModifiedBy>
  <cp:revision>5</cp:revision>
  <dcterms:created xsi:type="dcterms:W3CDTF">2012-11-18T16:00:26Z</dcterms:created>
  <dcterms:modified xsi:type="dcterms:W3CDTF">2012-12-10T06:34:52Z</dcterms:modified>
</cp:coreProperties>
</file>