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1"/>
  </p:notesMasterIdLst>
  <p:handoutMasterIdLst>
    <p:handoutMasterId r:id="rId22"/>
  </p:handout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89" r:id="rId15"/>
    <p:sldId id="281" r:id="rId16"/>
    <p:sldId id="282" r:id="rId17"/>
    <p:sldId id="283" r:id="rId18"/>
    <p:sldId id="285" r:id="rId19"/>
    <p:sldId id="288" r:id="rId2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99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1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cs-CZ"/>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cs-CZ"/>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cs-CZ"/>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CDC4CE6-308F-407E-BDB7-63F33A88EF80}" type="slidenum">
              <a:rPr lang="cs-CZ"/>
              <a:pPr>
                <a:defRPr/>
              </a:pPr>
              <a:t>‹#›</a:t>
            </a:fld>
            <a:endParaRPr lang="cs-CZ"/>
          </a:p>
        </p:txBody>
      </p:sp>
    </p:spTree>
    <p:extLst>
      <p:ext uri="{BB962C8B-B14F-4D97-AF65-F5344CB8AC3E}">
        <p14:creationId xmlns:p14="http://schemas.microsoft.com/office/powerpoint/2010/main" val="494157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A0E30B4-45C1-4D98-AE55-382897AC32BD}" type="datetimeFigureOut">
              <a:rPr lang="cs-CZ"/>
              <a:pPr>
                <a:defRPr/>
              </a:pPr>
              <a:t>23.1.2013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FFFFEDD-ABD0-46D4-9661-8F6BA55C289E}" type="slidenum">
              <a:rPr lang="cs-CZ"/>
              <a:pPr>
                <a:defRPr/>
              </a:pPr>
              <a:t>‹#›</a:t>
            </a:fld>
            <a:endParaRPr lang="cs-CZ"/>
          </a:p>
        </p:txBody>
      </p:sp>
    </p:spTree>
    <p:extLst>
      <p:ext uri="{BB962C8B-B14F-4D97-AF65-F5344CB8AC3E}">
        <p14:creationId xmlns:p14="http://schemas.microsoft.com/office/powerpoint/2010/main" val="19732740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6E1DCE-4B16-432F-A9E5-96445CE7F4CD}" type="slidenum">
              <a:rPr lang="cs-CZ"/>
              <a:pPr eaLnBrk="1" hangingPunct="1"/>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670485-D82E-4CDE-BCB1-6B978947863F}" type="slidenum">
              <a:rPr lang="cs-CZ"/>
              <a:pPr eaLnBrk="1" hangingPunct="1"/>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6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B9C4B2-A232-4FFF-A5EB-EC83008B0BD3}" type="slidenum">
              <a:rPr lang="cs-CZ"/>
              <a:pPr eaLnBrk="1" hangingPunct="1"/>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73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638BC3-2BB7-41F1-AEEC-119B3568277E}" type="slidenum">
              <a:rPr lang="cs-CZ"/>
              <a:pPr eaLnBrk="1" hangingPunct="1"/>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CFA663-7098-4A5E-8BAA-A6ECE3054564}" type="slidenum">
              <a:rPr lang="cs-CZ"/>
              <a:pPr eaLnBrk="1" hangingPunct="1"/>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655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EF41AF-5BCA-40C1-9E7F-D98884CC2ADF}" type="slidenum">
              <a:rPr lang="cs-CZ"/>
              <a:pPr eaLnBrk="1" hangingPunct="1"/>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686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11BC1E-974B-4DBD-8164-F8A23D90AB33}" type="slidenum">
              <a:rPr lang="cs-CZ"/>
              <a:pPr eaLnBrk="1" hangingPunct="1"/>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696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CCE142-D25E-4CED-84D9-FC3EABE7D14E}" type="slidenum">
              <a:rPr lang="cs-CZ"/>
              <a:pPr eaLnBrk="1" hangingPunct="1"/>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706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AAB0B3-29E5-4D47-BB72-5EF4B7D56011}" type="slidenum">
              <a:rPr lang="cs-CZ"/>
              <a:pPr eaLnBrk="1" hangingPunct="1"/>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727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D3E303-63B2-4199-BB79-354CBF9F5A27}" type="slidenum">
              <a:rPr lang="cs-CZ"/>
              <a:pPr eaLnBrk="1" hangingPunct="1"/>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5585F5-DF9B-4D1C-AAC1-6E48BEADF660}" type="slidenum">
              <a:rPr lang="cs-CZ"/>
              <a:pPr eaLnBrk="1" hangingPunct="1"/>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430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FC041-BC58-4C19-A088-00D7092B8517}" type="slidenum">
              <a:rPr lang="cs-CZ"/>
              <a:pPr eaLnBrk="1" hangingPunct="1"/>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F28573-4F3B-44F5-B24C-17A043EA2F1B}" type="slidenum">
              <a:rPr lang="cs-CZ"/>
              <a:pPr eaLnBrk="1" hangingPunct="1"/>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C88716-9C53-482D-8780-B07D945CA8F0}" type="slidenum">
              <a:rPr lang="cs-CZ"/>
              <a:pPr eaLnBrk="1" hangingPunct="1"/>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37F4EA-D320-4DA8-B7E8-2CBDA91748E6}" type="slidenum">
              <a:rPr lang="cs-CZ"/>
              <a:pPr eaLnBrk="1" hangingPunct="1"/>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4990FD-61DB-463E-B2A9-1A3E2FAE7CCA}" type="slidenum">
              <a:rPr lang="cs-CZ"/>
              <a:pPr eaLnBrk="1" hangingPunct="1"/>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22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CD646D-CA95-49A0-B95E-1DBE4B5FA531}" type="slidenum">
              <a:rPr lang="cs-CZ"/>
              <a:pPr eaLnBrk="1" hangingPunct="1"/>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D05C0C-DEF5-49D9-A3B5-8CB86309FB4F}" type="slidenum">
              <a:rPr lang="cs-CZ"/>
              <a:pPr eaLnBrk="1" hangingPunct="1"/>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mtClean="0"/>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51324-170F-4B46-996B-7150C229AEC3}" type="slidenum">
              <a:rPr lang="cs-CZ"/>
              <a:pPr eaLnBrk="1" hangingPunct="1"/>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Přímá spojnic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pPr>
              <a:defRPr/>
            </a:pPr>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pPr>
              <a:defRPr/>
            </a:pPr>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pPr>
              <a:defRPr/>
            </a:pPr>
            <a:fld id="{68C0025C-DF32-47FB-97ED-FF9EDC728502}" type="slidenum">
              <a:rPr lang="cs-CZ" smtClean="0"/>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endParaRPr lang="cs-CZ"/>
          </a:p>
        </p:txBody>
      </p:sp>
      <p:sp>
        <p:nvSpPr>
          <p:cNvPr id="5" name="Zástupný symbol pro zápatí 4"/>
          <p:cNvSpPr>
            <a:spLocks noGrp="1"/>
          </p:cNvSpPr>
          <p:nvPr>
            <p:ph type="ftr" sz="quarter" idx="11"/>
          </p:nvPr>
        </p:nvSpPr>
        <p:spPr/>
        <p:txBody>
          <a:bodyPr/>
          <a:lstStyle>
            <a:extLst/>
          </a:lstStyle>
          <a:p>
            <a:pPr>
              <a:defRPr/>
            </a:pPr>
            <a:endParaRPr lang="cs-CZ"/>
          </a:p>
        </p:txBody>
      </p:sp>
      <p:sp>
        <p:nvSpPr>
          <p:cNvPr id="6" name="Zástupný symbol pro číslo snímku 5"/>
          <p:cNvSpPr>
            <a:spLocks noGrp="1"/>
          </p:cNvSpPr>
          <p:nvPr>
            <p:ph type="sldNum" sz="quarter" idx="12"/>
          </p:nvPr>
        </p:nvSpPr>
        <p:spPr/>
        <p:txBody>
          <a:bodyPr/>
          <a:lstStyle>
            <a:extLst/>
          </a:lstStyle>
          <a:p>
            <a:pPr>
              <a:defRPr/>
            </a:pPr>
            <a:fld id="{33E1E92E-0C63-4402-9554-C55F368D52CC}" type="slidenum">
              <a:rPr lang="cs-CZ" smtClean="0"/>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endParaRPr lang="cs-CZ"/>
          </a:p>
        </p:txBody>
      </p:sp>
      <p:sp>
        <p:nvSpPr>
          <p:cNvPr id="5" name="Zástupný symbol pro zápatí 4"/>
          <p:cNvSpPr>
            <a:spLocks noGrp="1"/>
          </p:cNvSpPr>
          <p:nvPr>
            <p:ph type="ftr" sz="quarter" idx="11"/>
          </p:nvPr>
        </p:nvSpPr>
        <p:spPr/>
        <p:txBody>
          <a:bodyPr/>
          <a:lstStyle>
            <a:extLst/>
          </a:lstStyle>
          <a:p>
            <a:pPr>
              <a:defRPr/>
            </a:pPr>
            <a:endParaRPr lang="cs-CZ"/>
          </a:p>
        </p:txBody>
      </p:sp>
      <p:sp>
        <p:nvSpPr>
          <p:cNvPr id="6" name="Zástupný symbol pro číslo snímku 5"/>
          <p:cNvSpPr>
            <a:spLocks noGrp="1"/>
          </p:cNvSpPr>
          <p:nvPr>
            <p:ph type="sldNum" sz="quarter" idx="12"/>
          </p:nvPr>
        </p:nvSpPr>
        <p:spPr/>
        <p:txBody>
          <a:bodyPr/>
          <a:lstStyle>
            <a:extLst/>
          </a:lstStyle>
          <a:p>
            <a:pPr>
              <a:defRPr/>
            </a:pPr>
            <a:fld id="{786566F7-23E6-4E87-BE25-84251A05C2B0}" type="slidenum">
              <a:rPr lang="cs-CZ" smtClean="0"/>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endParaRPr lang="cs-CZ"/>
          </a:p>
        </p:txBody>
      </p:sp>
      <p:sp>
        <p:nvSpPr>
          <p:cNvPr id="5" name="Zástupný symbol pro zápatí 4"/>
          <p:cNvSpPr>
            <a:spLocks noGrp="1"/>
          </p:cNvSpPr>
          <p:nvPr>
            <p:ph type="ftr" sz="quarter" idx="11"/>
          </p:nvPr>
        </p:nvSpPr>
        <p:spPr/>
        <p:txBody>
          <a:bodyPr/>
          <a:lstStyle>
            <a:extLst/>
          </a:lstStyle>
          <a:p>
            <a:pPr>
              <a:defRPr/>
            </a:pPr>
            <a:endParaRPr lang="cs-CZ"/>
          </a:p>
        </p:txBody>
      </p:sp>
      <p:sp>
        <p:nvSpPr>
          <p:cNvPr id="6" name="Zástupný symbol pro číslo snímku 5"/>
          <p:cNvSpPr>
            <a:spLocks noGrp="1"/>
          </p:cNvSpPr>
          <p:nvPr>
            <p:ph type="sldNum" sz="quarter" idx="12"/>
          </p:nvPr>
        </p:nvSpPr>
        <p:spPr/>
        <p:txBody>
          <a:bodyPr/>
          <a:lstStyle>
            <a:extLst/>
          </a:lstStyle>
          <a:p>
            <a:pPr>
              <a:defRPr/>
            </a:pPr>
            <a:fld id="{72652C6B-CF9A-4A1F-B888-E399D414EDEB}" type="slidenum">
              <a:rPr lang="cs-CZ" smtClean="0"/>
              <a:pPr>
                <a:defRPr/>
              </a:pPr>
              <a:t>‹#›</a:t>
            </a:fld>
            <a:endParaRPr lang="cs-CZ"/>
          </a:p>
        </p:txBody>
      </p:sp>
      <p:sp>
        <p:nvSpPr>
          <p:cNvPr id="7" name="Nadpis 6"/>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pPr>
              <a:defRPr/>
            </a:pPr>
            <a:endParaRPr lang="cs-CZ"/>
          </a:p>
        </p:txBody>
      </p:sp>
      <p:sp>
        <p:nvSpPr>
          <p:cNvPr id="5" name="Zástupný symbol pro zápatí 4"/>
          <p:cNvSpPr>
            <a:spLocks noGrp="1"/>
          </p:cNvSpPr>
          <p:nvPr>
            <p:ph type="ftr" sz="quarter" idx="11"/>
          </p:nvPr>
        </p:nvSpPr>
        <p:spPr/>
        <p:txBody>
          <a:bodyPr/>
          <a:lstStyle>
            <a:extLst/>
          </a:lstStyle>
          <a:p>
            <a:pPr>
              <a:defRPr/>
            </a:pPr>
            <a:endParaRPr lang="cs-CZ"/>
          </a:p>
        </p:txBody>
      </p:sp>
      <p:sp>
        <p:nvSpPr>
          <p:cNvPr id="6" name="Zástupný symbol pro číslo snímku 5"/>
          <p:cNvSpPr>
            <a:spLocks noGrp="1"/>
          </p:cNvSpPr>
          <p:nvPr>
            <p:ph type="sldNum" sz="quarter" idx="12"/>
          </p:nvPr>
        </p:nvSpPr>
        <p:spPr/>
        <p:txBody>
          <a:bodyPr/>
          <a:lstStyle>
            <a:extLst/>
          </a:lstStyle>
          <a:p>
            <a:pPr>
              <a:defRPr/>
            </a:pPr>
            <a:fld id="{C7295566-D975-4205-BD08-7E79BEF1CEA1}" type="slidenum">
              <a:rPr lang="cs-CZ" smtClean="0"/>
              <a:pPr>
                <a:defRPr/>
              </a:pPr>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pPr>
              <a:defRPr/>
            </a:pPr>
            <a:endParaRPr lang="cs-CZ"/>
          </a:p>
        </p:txBody>
      </p:sp>
      <p:sp>
        <p:nvSpPr>
          <p:cNvPr id="6" name="Zástupný symbol pro zápatí 5"/>
          <p:cNvSpPr>
            <a:spLocks noGrp="1"/>
          </p:cNvSpPr>
          <p:nvPr>
            <p:ph type="ftr" sz="quarter" idx="11"/>
          </p:nvPr>
        </p:nvSpPr>
        <p:spPr/>
        <p:txBody>
          <a:bodyPr/>
          <a:lstStyle>
            <a:extLst/>
          </a:lstStyle>
          <a:p>
            <a:pPr>
              <a:defRPr/>
            </a:pPr>
            <a:endParaRPr lang="cs-CZ"/>
          </a:p>
        </p:txBody>
      </p:sp>
      <p:sp>
        <p:nvSpPr>
          <p:cNvPr id="7" name="Zástupný symbol pro číslo snímku 6"/>
          <p:cNvSpPr>
            <a:spLocks noGrp="1"/>
          </p:cNvSpPr>
          <p:nvPr>
            <p:ph type="sldNum" sz="quarter" idx="12"/>
          </p:nvPr>
        </p:nvSpPr>
        <p:spPr/>
        <p:txBody>
          <a:bodyPr/>
          <a:lstStyle>
            <a:extLst/>
          </a:lstStyle>
          <a:p>
            <a:pPr>
              <a:defRPr/>
            </a:pPr>
            <a:fld id="{8C8CEDC2-1ED4-4995-8134-BDDA017D1A12}" type="slidenum">
              <a:rPr lang="cs-CZ" smtClean="0"/>
              <a:pPr>
                <a:defRPr/>
              </a:pPr>
              <a:t>‹#›</a:t>
            </a:fld>
            <a:endParaRPr lang="cs-CZ"/>
          </a:p>
        </p:txBody>
      </p:sp>
      <p:sp>
        <p:nvSpPr>
          <p:cNvPr id="8" name="Nadpis 7"/>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pPr>
              <a:defRPr/>
            </a:pPr>
            <a:endParaRPr lang="cs-CZ"/>
          </a:p>
        </p:txBody>
      </p:sp>
      <p:sp>
        <p:nvSpPr>
          <p:cNvPr id="8" name="Zástupný symbol pro zápatí 7"/>
          <p:cNvSpPr>
            <a:spLocks noGrp="1"/>
          </p:cNvSpPr>
          <p:nvPr>
            <p:ph type="ftr" sz="quarter" idx="11"/>
          </p:nvPr>
        </p:nvSpPr>
        <p:spPr/>
        <p:txBody>
          <a:bodyPr/>
          <a:lstStyle>
            <a:extLst/>
          </a:lstStyle>
          <a:p>
            <a:pPr>
              <a:defRPr/>
            </a:pPr>
            <a:endParaRPr lang="cs-CZ"/>
          </a:p>
        </p:txBody>
      </p:sp>
      <p:sp>
        <p:nvSpPr>
          <p:cNvPr id="9" name="Zástupný symbol pro číslo snímku 8"/>
          <p:cNvSpPr>
            <a:spLocks noGrp="1"/>
          </p:cNvSpPr>
          <p:nvPr>
            <p:ph type="sldNum" sz="quarter" idx="12"/>
          </p:nvPr>
        </p:nvSpPr>
        <p:spPr/>
        <p:txBody>
          <a:bodyPr/>
          <a:lstStyle>
            <a:extLst/>
          </a:lstStyle>
          <a:p>
            <a:pPr>
              <a:defRPr/>
            </a:pPr>
            <a:fld id="{053D50A4-FF04-4276-82A0-C6D206388C41}" type="slidenum">
              <a:rPr lang="cs-CZ" smtClean="0"/>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extLst/>
          </a:lstStyle>
          <a:p>
            <a:pPr>
              <a:defRPr/>
            </a:pPr>
            <a:endParaRPr lang="cs-CZ"/>
          </a:p>
        </p:txBody>
      </p:sp>
      <p:sp>
        <p:nvSpPr>
          <p:cNvPr id="4" name="Zástupný symbol pro zápatí 3"/>
          <p:cNvSpPr>
            <a:spLocks noGrp="1"/>
          </p:cNvSpPr>
          <p:nvPr>
            <p:ph type="ftr" sz="quarter" idx="11"/>
          </p:nvPr>
        </p:nvSpPr>
        <p:spPr/>
        <p:txBody>
          <a:bodyPr/>
          <a:lstStyle>
            <a:extLst/>
          </a:lstStyle>
          <a:p>
            <a:pPr>
              <a:defRPr/>
            </a:pPr>
            <a:endParaRPr lang="cs-CZ"/>
          </a:p>
        </p:txBody>
      </p:sp>
      <p:sp>
        <p:nvSpPr>
          <p:cNvPr id="5" name="Zástupný symbol pro číslo snímku 4"/>
          <p:cNvSpPr>
            <a:spLocks noGrp="1"/>
          </p:cNvSpPr>
          <p:nvPr>
            <p:ph type="sldNum" sz="quarter" idx="12"/>
          </p:nvPr>
        </p:nvSpPr>
        <p:spPr/>
        <p:txBody>
          <a:bodyPr/>
          <a:lstStyle>
            <a:extLst/>
          </a:lstStyle>
          <a:p>
            <a:pPr>
              <a:defRPr/>
            </a:pPr>
            <a:fld id="{945C8BA2-7567-43E3-9234-529BEE2DBE35}" type="slidenum">
              <a:rPr lang="cs-CZ" smtClean="0"/>
              <a:pPr>
                <a:defRPr/>
              </a:pPr>
              <a:t>‹#›</a:t>
            </a:fld>
            <a:endParaRPr lang="cs-CZ"/>
          </a:p>
        </p:txBody>
      </p:sp>
      <p:sp>
        <p:nvSpPr>
          <p:cNvPr id="6" name="Nadpis 5"/>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pPr>
              <a:defRPr/>
            </a:pPr>
            <a:endParaRPr lang="cs-CZ"/>
          </a:p>
        </p:txBody>
      </p:sp>
      <p:sp>
        <p:nvSpPr>
          <p:cNvPr id="3" name="Zástupný symbol pro zápatí 2"/>
          <p:cNvSpPr>
            <a:spLocks noGrp="1"/>
          </p:cNvSpPr>
          <p:nvPr>
            <p:ph type="ftr" sz="quarter" idx="11"/>
          </p:nvPr>
        </p:nvSpPr>
        <p:spPr/>
        <p:txBody>
          <a:bodyPr/>
          <a:lstStyle>
            <a:extLst/>
          </a:lstStyle>
          <a:p>
            <a:pPr>
              <a:defRPr/>
            </a:pPr>
            <a:endParaRPr lang="cs-CZ"/>
          </a:p>
        </p:txBody>
      </p:sp>
      <p:sp>
        <p:nvSpPr>
          <p:cNvPr id="4" name="Zástupný symbol pro číslo snímku 3"/>
          <p:cNvSpPr>
            <a:spLocks noGrp="1"/>
          </p:cNvSpPr>
          <p:nvPr>
            <p:ph type="sldNum" sz="quarter" idx="12"/>
          </p:nvPr>
        </p:nvSpPr>
        <p:spPr/>
        <p:txBody>
          <a:bodyPr/>
          <a:lstStyle>
            <a:extLst/>
          </a:lstStyle>
          <a:p>
            <a:pPr>
              <a:defRPr/>
            </a:pPr>
            <a:fld id="{F926B6DB-B547-4B63-A2C3-F2C4B2045B66}"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extLst/>
          </a:lstStyle>
          <a:p>
            <a:pPr>
              <a:defRPr/>
            </a:pPr>
            <a:endParaRPr lang="cs-CZ"/>
          </a:p>
        </p:txBody>
      </p:sp>
      <p:sp>
        <p:nvSpPr>
          <p:cNvPr id="6" name="Zástupný symbol pro zápatí 5"/>
          <p:cNvSpPr>
            <a:spLocks noGrp="1"/>
          </p:cNvSpPr>
          <p:nvPr>
            <p:ph type="ftr" sz="quarter" idx="11"/>
          </p:nvPr>
        </p:nvSpPr>
        <p:spPr/>
        <p:txBody>
          <a:bodyPr/>
          <a:lstStyle>
            <a:extLst/>
          </a:lstStyle>
          <a:p>
            <a:pPr>
              <a:defRPr/>
            </a:pPr>
            <a:endParaRPr lang="cs-CZ"/>
          </a:p>
        </p:txBody>
      </p:sp>
      <p:sp>
        <p:nvSpPr>
          <p:cNvPr id="7" name="Zástupný symbol pro číslo snímku 6"/>
          <p:cNvSpPr>
            <a:spLocks noGrp="1"/>
          </p:cNvSpPr>
          <p:nvPr>
            <p:ph type="sldNum" sz="quarter" idx="12"/>
          </p:nvPr>
        </p:nvSpPr>
        <p:spPr/>
        <p:txBody>
          <a:bodyPr/>
          <a:lstStyle>
            <a:extLst/>
          </a:lstStyle>
          <a:p>
            <a:pPr>
              <a:defRPr/>
            </a:pPr>
            <a:fld id="{333CF86F-FE59-469E-895D-FC7A31023722}" type="slidenum">
              <a:rPr lang="cs-CZ" smtClean="0"/>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Kliknutím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pPr>
              <a:defRPr/>
            </a:pPr>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pPr>
              <a:defRPr/>
            </a:pPr>
            <a:fld id="{8369F062-0BE4-4401-BA43-5C58959E7988}" type="slidenum">
              <a:rPr lang="cs-CZ" smtClean="0"/>
              <a:pPr>
                <a:defRPr/>
              </a:pPr>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Kliknutím lze upravit styl.</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Přímá spojnic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Přímá spojnic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Kliknutím lze upravit styl.</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A63BF4D-DE3F-4087-A027-DDF5466D3B6D}" type="slidenum">
              <a:rPr lang="cs-CZ" smtClean="0"/>
              <a:pPr>
                <a:defRPr/>
              </a:pPr>
              <a:t>‹#›</a:t>
            </a:fld>
            <a:endParaRPr lang="cs-CZ"/>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cs-CZ" sz="3600" b="1" dirty="0" smtClean="0">
                <a:latin typeface="Comic Sans MS" pitchFamily="66" charset="0"/>
              </a:rPr>
              <a:t>Učni ve francouzských hotelích</a:t>
            </a:r>
          </a:p>
        </p:txBody>
      </p:sp>
      <p:sp>
        <p:nvSpPr>
          <p:cNvPr id="2051" name="Rectangle 3"/>
          <p:cNvSpPr>
            <a:spLocks noGrp="1" noChangeArrowheads="1"/>
          </p:cNvSpPr>
          <p:nvPr>
            <p:ph type="subTitle" idx="1"/>
          </p:nvPr>
        </p:nvSpPr>
        <p:spPr>
          <a:xfrm>
            <a:off x="1331640" y="3886200"/>
            <a:ext cx="6840760" cy="1558925"/>
          </a:xfrm>
        </p:spPr>
        <p:txBody>
          <a:bodyPr/>
          <a:lstStyle/>
          <a:p>
            <a:pPr eaLnBrk="1" hangingPunct="1">
              <a:defRPr/>
            </a:pPr>
            <a:r>
              <a:rPr lang="cs-CZ" b="1" dirty="0" smtClean="0">
                <a:latin typeface="Comic Sans MS" pitchFamily="66" charset="0"/>
              </a:rPr>
              <a:t>Projekt programu Leonardo da Vinci </a:t>
            </a:r>
          </a:p>
          <a:p>
            <a:pPr eaLnBrk="1" hangingPunct="1">
              <a:defRPr/>
            </a:pPr>
            <a:r>
              <a:rPr lang="cs-CZ" b="1" dirty="0" smtClean="0">
                <a:effectLst>
                  <a:outerShdw blurRad="38100" dist="38100" dir="2700000" algn="tl">
                    <a:srgbClr val="000000">
                      <a:alpha val="43137"/>
                    </a:srgbClr>
                  </a:outerShdw>
                </a:effectLst>
                <a:latin typeface="Comic Sans MS" pitchFamily="66" charset="0"/>
              </a:rPr>
              <a:t>CZ/11/LLP-</a:t>
            </a:r>
            <a:r>
              <a:rPr lang="cs-CZ" b="1" dirty="0" err="1" smtClean="0">
                <a:effectLst>
                  <a:outerShdw blurRad="38100" dist="38100" dir="2700000" algn="tl">
                    <a:srgbClr val="000000">
                      <a:alpha val="43137"/>
                    </a:srgbClr>
                  </a:outerShdw>
                </a:effectLst>
                <a:latin typeface="Comic Sans MS" pitchFamily="66" charset="0"/>
              </a:rPr>
              <a:t>LdV</a:t>
            </a:r>
            <a:r>
              <a:rPr lang="cs-CZ" b="1" dirty="0" smtClean="0">
                <a:effectLst>
                  <a:outerShdw blurRad="38100" dist="38100" dir="2700000" algn="tl">
                    <a:srgbClr val="000000">
                      <a:alpha val="43137"/>
                    </a:srgbClr>
                  </a:outerShdw>
                </a:effectLst>
                <a:latin typeface="Comic Sans MS" pitchFamily="66" charset="0"/>
              </a:rPr>
              <a:t>/IVT/134136</a:t>
            </a:r>
            <a:r>
              <a:rPr lang="cs-CZ" dirty="0" smtClean="0">
                <a:latin typeface="Comic Sans MS" pitchFamily="66" charset="0"/>
              </a:rPr>
              <a:t>   </a:t>
            </a:r>
          </a:p>
        </p:txBody>
      </p:sp>
      <p:sp>
        <p:nvSpPr>
          <p:cNvPr id="3076" name="Text Box 4"/>
          <p:cNvSpPr txBox="1">
            <a:spLocks noChangeArrowheads="1"/>
          </p:cNvSpPr>
          <p:nvPr/>
        </p:nvSpPr>
        <p:spPr bwMode="auto">
          <a:xfrm>
            <a:off x="3275856" y="6165850"/>
            <a:ext cx="6192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smtClean="0"/>
              <a:t>Střední odborné učiliště </a:t>
            </a:r>
            <a:r>
              <a:rPr lang="cs-CZ" dirty="0" err="1" smtClean="0"/>
              <a:t>Dakol</a:t>
            </a:r>
            <a:r>
              <a:rPr lang="cs-CZ" dirty="0" smtClean="0"/>
              <a:t>, s.r.o.</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P104002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2" y="1481138"/>
            <a:ext cx="6034616" cy="4525962"/>
          </a:xfr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a:xfrm>
            <a:off x="455613" y="188913"/>
            <a:ext cx="8226425" cy="1227137"/>
          </a:xfrm>
        </p:spPr>
        <p:txBody>
          <a:bodyPr>
            <a:normAutofit fontScale="90000"/>
          </a:bodyPr>
          <a:lstStyle/>
          <a:p>
            <a:pPr eaLnBrk="1" hangingPunct="1">
              <a:defRPr/>
            </a:pPr>
            <a:r>
              <a:rPr lang="cs-CZ" sz="4000" b="1" smtClean="0">
                <a:solidFill>
                  <a:schemeClr val="folHlink"/>
                </a:solidFill>
                <a:latin typeface="Comic Sans MS" pitchFamily="66" charset="0"/>
              </a:rPr>
              <a:t>Francie</a:t>
            </a:r>
            <a:br>
              <a:rPr lang="cs-CZ" sz="4000" b="1" smtClean="0">
                <a:solidFill>
                  <a:schemeClr val="folHlink"/>
                </a:solidFill>
                <a:latin typeface="Comic Sans MS" pitchFamily="66" charset="0"/>
              </a:rPr>
            </a:br>
            <a:r>
              <a:rPr lang="cs-CZ" sz="4000" b="1" smtClean="0">
                <a:latin typeface="Comic Sans MS" pitchFamily="66" charset="0"/>
              </a:rPr>
              <a:t>Hotel Les Essertets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23528" y="1052513"/>
            <a:ext cx="8496623" cy="2592387"/>
          </a:xfrm>
        </p:spPr>
        <p:txBody>
          <a:bodyPr/>
          <a:lstStyle/>
          <a:p>
            <a:pPr eaLnBrk="1" hangingPunct="1">
              <a:defRPr/>
            </a:pPr>
            <a:r>
              <a:rPr lang="cs-CZ" sz="2000" dirty="0" smtClean="0">
                <a:latin typeface="Comic Sans MS" pitchFamily="66" charset="0"/>
              </a:rPr>
              <a:t>Přestože tento hotel patří do stejné struktury, od předcházejících zařízení se liší zejména svou polohou, a tudíž i klientelou. Hotel se totiž nachází v Alpách, a to v jejich srdci, přímo pod vrcholkem </a:t>
            </a:r>
            <a:r>
              <a:rPr lang="fr-FR" sz="2000" dirty="0" smtClean="0">
                <a:latin typeface="Comic Sans MS" pitchFamily="66" charset="0"/>
              </a:rPr>
              <a:t>Mont Blancu</a:t>
            </a:r>
            <a:r>
              <a:rPr lang="cs-CZ" sz="2000" dirty="0" smtClean="0">
                <a:latin typeface="Comic Sans MS" pitchFamily="66" charset="0"/>
              </a:rPr>
              <a:t>. Má svou osobitou klientelu složenou zejména z milovníků horské turistiky, svěží přírody a pohybu vůbec. Kamkoliv se chce člověk dostat, musí zdolávat výškový rozdíl – a to nemalý. Příroda je zde ale nádherná a lidé příjemní….</a:t>
            </a:r>
          </a:p>
        </p:txBody>
      </p:sp>
      <p:sp>
        <p:nvSpPr>
          <p:cNvPr id="48130" name="Rectangle 2"/>
          <p:cNvSpPr>
            <a:spLocks noGrp="1" noChangeArrowheads="1"/>
          </p:cNvSpPr>
          <p:nvPr>
            <p:ph type="title"/>
          </p:nvPr>
        </p:nvSpPr>
        <p:spPr>
          <a:xfrm>
            <a:off x="455613" y="0"/>
            <a:ext cx="8226425" cy="1052513"/>
          </a:xfrm>
        </p:spPr>
        <p:txBody>
          <a:bodyPr/>
          <a:lstStyle/>
          <a:p>
            <a:pPr eaLnBrk="1" hangingPunct="1">
              <a:defRPr/>
            </a:pPr>
            <a:r>
              <a:rPr lang="cs-CZ" b="1" smtClean="0">
                <a:latin typeface="Comic Sans MS" pitchFamily="66" charset="0"/>
              </a:rPr>
              <a:t>Hotel Les Essertets</a:t>
            </a:r>
          </a:p>
        </p:txBody>
      </p:sp>
      <p:pic>
        <p:nvPicPr>
          <p:cNvPr id="17412" name="Picture 4" descr="P104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644900"/>
            <a:ext cx="410527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DSCI00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644900"/>
            <a:ext cx="4032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5613" y="1125538"/>
            <a:ext cx="8226425" cy="1439862"/>
          </a:xfrm>
        </p:spPr>
        <p:txBody>
          <a:bodyPr/>
          <a:lstStyle/>
          <a:p>
            <a:pPr eaLnBrk="1" hangingPunct="1">
              <a:defRPr/>
            </a:pPr>
            <a:r>
              <a:rPr lang="cs-CZ" sz="2000" dirty="0" smtClean="0">
                <a:latin typeface="Comic Sans MS" pitchFamily="66" charset="0"/>
              </a:rPr>
              <a:t>Hotel má prostory ubytovací a restaurační. Ne všichni hosté se však musí nutně stravovat v restauraci – některé pokoje totiž patří mezi tzv. </a:t>
            </a:r>
            <a:r>
              <a:rPr lang="fr-FR" sz="2000" dirty="0" smtClean="0">
                <a:latin typeface="Comic Sans MS" pitchFamily="66" charset="0"/>
              </a:rPr>
              <a:t>„gîtes</a:t>
            </a:r>
            <a:r>
              <a:rPr lang="cs-CZ" sz="2000" dirty="0" smtClean="0">
                <a:latin typeface="Comic Sans MS" pitchFamily="66" charset="0"/>
              </a:rPr>
              <a:t>“, což jsou vlastně apartmány zařízené kuchyňkou s dalším veškerým vybavením. </a:t>
            </a:r>
          </a:p>
        </p:txBody>
      </p:sp>
      <p:sp>
        <p:nvSpPr>
          <p:cNvPr id="49154" name="Rectangle 2"/>
          <p:cNvSpPr>
            <a:spLocks noGrp="1" noChangeArrowheads="1"/>
          </p:cNvSpPr>
          <p:nvPr>
            <p:ph type="title"/>
          </p:nvPr>
        </p:nvSpPr>
        <p:spPr>
          <a:xfrm>
            <a:off x="455613" y="0"/>
            <a:ext cx="8226425" cy="908050"/>
          </a:xfrm>
        </p:spPr>
        <p:txBody>
          <a:bodyPr/>
          <a:lstStyle/>
          <a:p>
            <a:pPr eaLnBrk="1" hangingPunct="1">
              <a:defRPr/>
            </a:pPr>
            <a:r>
              <a:rPr lang="cs-CZ" b="1" smtClean="0">
                <a:latin typeface="Comic Sans MS" pitchFamily="66" charset="0"/>
              </a:rPr>
              <a:t>Hotel Les Essertets</a:t>
            </a:r>
          </a:p>
        </p:txBody>
      </p:sp>
      <p:sp>
        <p:nvSpPr>
          <p:cNvPr id="18436" name="Text Box 4"/>
          <p:cNvSpPr txBox="1">
            <a:spLocks noChangeArrowheads="1"/>
          </p:cNvSpPr>
          <p:nvPr/>
        </p:nvSpPr>
        <p:spPr bwMode="auto">
          <a:xfrm>
            <a:off x="827088" y="2924175"/>
            <a:ext cx="39608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dirty="0">
                <a:latin typeface="Comic Sans MS" pitchFamily="66" charset="0"/>
              </a:rPr>
              <a:t>Hotel je otevřen pouze sezónně, v zimě pro lyžaře a v létě pro </a:t>
            </a:r>
            <a:r>
              <a:rPr lang="cs-CZ" sz="2000" dirty="0" smtClean="0">
                <a:latin typeface="Comic Sans MS" pitchFamily="66" charset="0"/>
              </a:rPr>
              <a:t>milovníky turistiky</a:t>
            </a:r>
            <a:r>
              <a:rPr lang="cs-CZ" sz="2000" dirty="0">
                <a:latin typeface="Comic Sans MS" pitchFamily="66" charset="0"/>
              </a:rPr>
              <a:t>. My jsme zde strávili 8</a:t>
            </a:r>
            <a:r>
              <a:rPr lang="cs-CZ" sz="2000" dirty="0" smtClean="0">
                <a:latin typeface="Comic Sans MS" pitchFamily="66" charset="0"/>
              </a:rPr>
              <a:t> </a:t>
            </a:r>
            <a:r>
              <a:rPr lang="cs-CZ" sz="2000" dirty="0">
                <a:latin typeface="Comic Sans MS" pitchFamily="66" charset="0"/>
              </a:rPr>
              <a:t>týdnů v </a:t>
            </a:r>
            <a:r>
              <a:rPr lang="cs-CZ" sz="2000" dirty="0" smtClean="0">
                <a:latin typeface="Comic Sans MS" pitchFamily="66" charset="0"/>
              </a:rPr>
              <a:t>červenci a srpnu. </a:t>
            </a:r>
            <a:r>
              <a:rPr lang="cs-CZ" sz="2000" dirty="0">
                <a:latin typeface="Comic Sans MS" pitchFamily="66" charset="0"/>
              </a:rPr>
              <a:t>Pracovali jsme </a:t>
            </a:r>
            <a:r>
              <a:rPr lang="cs-CZ" sz="2000" dirty="0" smtClean="0">
                <a:latin typeface="Comic Sans MS" pitchFamily="66" charset="0"/>
              </a:rPr>
              <a:t>v</a:t>
            </a:r>
            <a:r>
              <a:rPr lang="cs-CZ" sz="2000" dirty="0">
                <a:latin typeface="Comic Sans MS" pitchFamily="66" charset="0"/>
              </a:rPr>
              <a:t> kuchyni a v servisu </a:t>
            </a:r>
            <a:r>
              <a:rPr lang="cs-CZ" sz="2000" dirty="0" smtClean="0">
                <a:latin typeface="Comic Sans MS" pitchFamily="66" charset="0"/>
              </a:rPr>
              <a:t>…. </a:t>
            </a:r>
          </a:p>
          <a:p>
            <a:pPr eaLnBrk="1" hangingPunct="1"/>
            <a:r>
              <a:rPr lang="cs-CZ" sz="2000" dirty="0" smtClean="0">
                <a:latin typeface="Comic Sans MS" pitchFamily="66" charset="0"/>
              </a:rPr>
              <a:t>….a práce </a:t>
            </a:r>
            <a:r>
              <a:rPr lang="cs-CZ" sz="2000" dirty="0">
                <a:latin typeface="Comic Sans MS" pitchFamily="66" charset="0"/>
              </a:rPr>
              <a:t>bylo opravdu hodně.</a:t>
            </a:r>
          </a:p>
        </p:txBody>
      </p:sp>
      <p:pic>
        <p:nvPicPr>
          <p:cNvPr id="18437" name="Picture 5" descr="DSCI0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95613"/>
            <a:ext cx="36734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5613" y="1125538"/>
            <a:ext cx="8226425" cy="2159000"/>
          </a:xfrm>
        </p:spPr>
        <p:txBody>
          <a:bodyPr/>
          <a:lstStyle/>
          <a:p>
            <a:pPr eaLnBrk="1" hangingPunct="1">
              <a:defRPr/>
            </a:pPr>
            <a:r>
              <a:rPr lang="cs-CZ" sz="2000" dirty="0" smtClean="0">
                <a:latin typeface="Comic Sans MS" pitchFamily="66" charset="0"/>
              </a:rPr>
              <a:t>Z pohledu gastronomického jsme si opravdu užili. Podle toho, co jsme slyšeli od našich kamarádů z Azurového pobřeží, musím říct, že jsme se měli asi lépe. Žádné plody moře, saláty, rizota další nízkokalorické diety… Alpská horská strava je založena na jídlech tučnějších, na masech, sýrech, bramborách, uzeninách – no prostě všem, co nám Čechům chutná.</a:t>
            </a:r>
          </a:p>
        </p:txBody>
      </p:sp>
      <p:sp>
        <p:nvSpPr>
          <p:cNvPr id="50178" name="Rectangle 2"/>
          <p:cNvSpPr>
            <a:spLocks noGrp="1" noChangeArrowheads="1"/>
          </p:cNvSpPr>
          <p:nvPr>
            <p:ph type="title"/>
          </p:nvPr>
        </p:nvSpPr>
        <p:spPr>
          <a:xfrm>
            <a:off x="455613" y="0"/>
            <a:ext cx="8226425" cy="981075"/>
          </a:xfrm>
        </p:spPr>
        <p:txBody>
          <a:bodyPr/>
          <a:lstStyle/>
          <a:p>
            <a:pPr eaLnBrk="1" hangingPunct="1">
              <a:defRPr/>
            </a:pPr>
            <a:r>
              <a:rPr lang="cs-CZ" b="1" smtClean="0">
                <a:latin typeface="Comic Sans MS" pitchFamily="66" charset="0"/>
              </a:rPr>
              <a:t>Hotel Les Essertets</a:t>
            </a:r>
          </a:p>
        </p:txBody>
      </p:sp>
      <p:pic>
        <p:nvPicPr>
          <p:cNvPr id="19460" name="Picture 4" descr="talíř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3097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4932363" y="4024313"/>
            <a:ext cx="38877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dirty="0">
                <a:latin typeface="Comic Sans MS" pitchFamily="66" charset="0"/>
              </a:rPr>
              <a:t>Ve středisku se nám opravdu velmi líbilo a  rádi bychom se sem vrátili </a:t>
            </a:r>
            <a:r>
              <a:rPr lang="cs-CZ" sz="2000" dirty="0" smtClean="0">
                <a:latin typeface="Comic Sans MS" pitchFamily="66" charset="0"/>
              </a:rPr>
              <a:t>– třeba </a:t>
            </a:r>
            <a:r>
              <a:rPr lang="cs-CZ" sz="2000" dirty="0">
                <a:latin typeface="Comic Sans MS" pitchFamily="66" charset="0"/>
              </a:rPr>
              <a:t>jako hosté.</a:t>
            </a:r>
          </a:p>
          <a:p>
            <a:pPr eaLnBrk="1" hangingPunct="1"/>
            <a:endParaRPr lang="cs-CZ" sz="2000" dirty="0">
              <a:latin typeface="Comic Sans MS" pitchFamily="66" charset="0"/>
            </a:endParaRPr>
          </a:p>
          <a:p>
            <a:pPr eaLnBrk="1" hangingPunct="1"/>
            <a:endParaRPr lang="cs-CZ" dirty="0"/>
          </a:p>
          <a:p>
            <a:pPr eaLnBrk="1" hangingPunct="1"/>
            <a:endParaRPr lang="cs-CZ" dirty="0"/>
          </a:p>
          <a:p>
            <a:pPr eaLnBrk="1" hangingPunct="1"/>
            <a:r>
              <a:rPr lang="cs-CZ" dirty="0"/>
              <a:t>		</a:t>
            </a:r>
            <a:r>
              <a:rPr lang="cs-CZ" dirty="0" smtClean="0"/>
              <a:t>(Tomáš a Honza).</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5613" y="1484313"/>
            <a:ext cx="8148637" cy="1152525"/>
          </a:xfrm>
        </p:spPr>
        <p:txBody>
          <a:bodyPr/>
          <a:lstStyle/>
          <a:p>
            <a:pPr eaLnBrk="1" hangingPunct="1">
              <a:buFont typeface="Wingdings" pitchFamily="2" charset="2"/>
              <a:buNone/>
              <a:defRPr/>
            </a:pPr>
            <a:r>
              <a:rPr lang="cs-CZ" dirty="0" smtClean="0">
                <a:solidFill>
                  <a:srgbClr val="FFFF00"/>
                </a:solidFill>
                <a:latin typeface="Comic Sans MS" pitchFamily="66" charset="0"/>
              </a:rPr>
              <a:t>	</a:t>
            </a:r>
            <a:r>
              <a:rPr lang="cs-CZ" dirty="0" smtClean="0">
                <a:solidFill>
                  <a:srgbClr val="FFC000"/>
                </a:solidFill>
                <a:latin typeface="Comic Sans MS" pitchFamily="66" charset="0"/>
              </a:rPr>
              <a:t>aneb některé typické speciality z jednotlivých regionů:</a:t>
            </a:r>
          </a:p>
        </p:txBody>
      </p:sp>
      <p:sp>
        <p:nvSpPr>
          <p:cNvPr id="67586" name="Rectangle 2"/>
          <p:cNvSpPr>
            <a:spLocks noGrp="1" noChangeArrowheads="1"/>
          </p:cNvSpPr>
          <p:nvPr>
            <p:ph type="title"/>
          </p:nvPr>
        </p:nvSpPr>
        <p:spPr>
          <a:xfrm>
            <a:off x="455613" y="0"/>
            <a:ext cx="8226425" cy="1196975"/>
          </a:xfrm>
        </p:spPr>
        <p:txBody>
          <a:bodyPr/>
          <a:lstStyle/>
          <a:p>
            <a:pPr eaLnBrk="1" hangingPunct="1">
              <a:defRPr/>
            </a:pPr>
            <a:r>
              <a:rPr lang="cs-CZ" dirty="0" smtClean="0">
                <a:solidFill>
                  <a:schemeClr val="bg2">
                    <a:lumMod val="50000"/>
                  </a:schemeClr>
                </a:solidFill>
                <a:latin typeface="Comic Sans MS" pitchFamily="66" charset="0"/>
              </a:rPr>
              <a:t>Co nám (ne)chutnalo …</a:t>
            </a:r>
          </a:p>
        </p:txBody>
      </p:sp>
      <p:pic>
        <p:nvPicPr>
          <p:cNvPr id="26628" name="Picture 4" descr="tomateprovenca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57563"/>
            <a:ext cx="85725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5613" y="981075"/>
            <a:ext cx="3900487" cy="431800"/>
          </a:xfrm>
        </p:spPr>
        <p:txBody>
          <a:bodyPr>
            <a:normAutofit/>
          </a:bodyPr>
          <a:lstStyle/>
          <a:p>
            <a:pPr eaLnBrk="1" hangingPunct="1">
              <a:buFont typeface="Wingdings" pitchFamily="2" charset="2"/>
              <a:buNone/>
              <a:defRPr/>
            </a:pPr>
            <a:r>
              <a:rPr lang="cs-CZ" sz="2000" dirty="0" smtClean="0">
                <a:solidFill>
                  <a:schemeClr val="bg2">
                    <a:lumMod val="50000"/>
                  </a:schemeClr>
                </a:solidFill>
                <a:latin typeface="Comic Sans MS" pitchFamily="66" charset="0"/>
              </a:rPr>
              <a:t>… na Azurovém pobřeží:</a:t>
            </a:r>
          </a:p>
        </p:txBody>
      </p:sp>
      <p:sp>
        <p:nvSpPr>
          <p:cNvPr id="59394" name="Rectangle 2"/>
          <p:cNvSpPr>
            <a:spLocks noGrp="1" noChangeArrowheads="1"/>
          </p:cNvSpPr>
          <p:nvPr>
            <p:ph type="title"/>
          </p:nvPr>
        </p:nvSpPr>
        <p:spPr>
          <a:xfrm>
            <a:off x="455613" y="0"/>
            <a:ext cx="8226425" cy="908050"/>
          </a:xfrm>
        </p:spPr>
        <p:txBody>
          <a:bodyPr/>
          <a:lstStyle/>
          <a:p>
            <a:pPr eaLnBrk="1" hangingPunct="1">
              <a:defRPr/>
            </a:pPr>
            <a:r>
              <a:rPr lang="cs-CZ" dirty="0" smtClean="0">
                <a:solidFill>
                  <a:schemeClr val="bg2">
                    <a:lumMod val="50000"/>
                  </a:schemeClr>
                </a:solidFill>
                <a:latin typeface="Comic Sans MS" pitchFamily="66" charset="0"/>
              </a:rPr>
              <a:t>Co nám (ne)chutnalo…</a:t>
            </a:r>
          </a:p>
        </p:txBody>
      </p:sp>
      <p:pic>
        <p:nvPicPr>
          <p:cNvPr id="29700" name="Picture 4" descr="tomateprovenca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16113"/>
            <a:ext cx="2376487"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3924300" y="1628775"/>
            <a:ext cx="316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dirty="0" smtClean="0">
                <a:solidFill>
                  <a:srgbClr val="FFC000"/>
                </a:solidFill>
                <a:latin typeface="Comic Sans MS" pitchFamily="66" charset="0"/>
              </a:rPr>
              <a:t>Tomate provencale</a:t>
            </a:r>
          </a:p>
          <a:p>
            <a:pPr eaLnBrk="1" hangingPunct="1"/>
            <a:r>
              <a:rPr lang="fr-FR" dirty="0" smtClean="0">
                <a:solidFill>
                  <a:srgbClr val="FFC000"/>
                </a:solidFill>
                <a:latin typeface="Comic Sans MS" pitchFamily="66" charset="0"/>
              </a:rPr>
              <a:t>Rajčata po provensálsku</a:t>
            </a:r>
            <a:endParaRPr lang="fr-FR" dirty="0">
              <a:solidFill>
                <a:srgbClr val="FFC000"/>
              </a:solidFill>
              <a:latin typeface="Comic Sans MS" pitchFamily="66" charset="0"/>
            </a:endParaRPr>
          </a:p>
        </p:txBody>
      </p:sp>
      <p:sp>
        <p:nvSpPr>
          <p:cNvPr id="29702" name="Text Box 6"/>
          <p:cNvSpPr txBox="1">
            <a:spLocks noChangeArrowheads="1"/>
          </p:cNvSpPr>
          <p:nvPr/>
        </p:nvSpPr>
        <p:spPr bwMode="auto">
          <a:xfrm>
            <a:off x="3203575" y="2636838"/>
            <a:ext cx="5616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atin typeface="Comic Sans MS" pitchFamily="66" charset="0"/>
              </a:rPr>
              <a:t>Omytá rajčata rozpůlíme a odstraníme z nich dužninu. Takto upravená rajčata odložíme na cedník a necháme z nich vykapat šťávu.</a:t>
            </a:r>
          </a:p>
          <a:p>
            <a:pPr eaLnBrk="1" hangingPunct="1"/>
            <a:r>
              <a:rPr lang="cs-CZ">
                <a:latin typeface="Comic Sans MS" pitchFamily="66" charset="0"/>
              </a:rPr>
              <a:t>Solené sardelky máčíme ve vodě, aby se zbavily přebytečné soli. Několikrát vyměníme vodu a tím máčení urychlíme. </a:t>
            </a:r>
          </a:p>
        </p:txBody>
      </p:sp>
      <p:sp>
        <p:nvSpPr>
          <p:cNvPr id="29703" name="Text Box 7"/>
          <p:cNvSpPr txBox="1">
            <a:spLocks noChangeArrowheads="1"/>
          </p:cNvSpPr>
          <p:nvPr/>
        </p:nvSpPr>
        <p:spPr bwMode="auto">
          <a:xfrm>
            <a:off x="468313" y="4292600"/>
            <a:ext cx="83534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latin typeface="Comic Sans MS" pitchFamily="66" charset="0"/>
              </a:rPr>
              <a:t>Pak sardelky osušíme a rozmixujeme, nebo najemno rozkrájíme společně s tuňákem, strouhankou, česnekem, pepřem a jemnými bylinkami. Do vzniklé směsi přidáme dužninu z rajčat, kterou jsme z nich na začátku odstranili.</a:t>
            </a:r>
          </a:p>
          <a:p>
            <a:pPr eaLnBrk="1" hangingPunct="1"/>
            <a:r>
              <a:rPr lang="cs-CZ" dirty="0">
                <a:latin typeface="Comic Sans MS" pitchFamily="66" charset="0"/>
              </a:rPr>
              <a:t>Touto směsí naplníme připravená rajčata, na povrchu je posypeme tymiánem a fenyklem a rozložíme je po plechu. Rajčata pokapeme olejem a asi 15 minut pečeme v troubě při teplotě 240 stupňů.</a:t>
            </a:r>
          </a:p>
          <a:p>
            <a:pPr eaLnBrk="1" hangingPunct="1"/>
            <a:r>
              <a:rPr lang="cs-CZ" dirty="0" smtClean="0">
                <a:latin typeface="Comic Sans MS" pitchFamily="66" charset="0"/>
              </a:rPr>
              <a:t>                           Rajčata </a:t>
            </a:r>
            <a:r>
              <a:rPr lang="cs-CZ" dirty="0">
                <a:latin typeface="Comic Sans MS" pitchFamily="66" charset="0"/>
              </a:rPr>
              <a:t>podáváme teplá.</a:t>
            </a:r>
          </a:p>
          <a:p>
            <a:pPr eaLnBrk="1" hangingPunct="1"/>
            <a:endParaRPr lang="cs-CZ" dirty="0">
              <a:latin typeface="Comic Sans MS" pitchFamily="66" charset="0"/>
            </a:endParaRPr>
          </a:p>
        </p:txBody>
      </p:sp>
      <p:sp>
        <p:nvSpPr>
          <p:cNvPr id="2" name="TextovéPole 1"/>
          <p:cNvSpPr txBox="1"/>
          <p:nvPr/>
        </p:nvSpPr>
        <p:spPr>
          <a:xfrm>
            <a:off x="4716016" y="1052736"/>
            <a:ext cx="2056973" cy="369332"/>
          </a:xfrm>
          <a:prstGeom prst="rect">
            <a:avLst/>
          </a:prstGeom>
          <a:noFill/>
        </p:spPr>
        <p:txBody>
          <a:bodyPr wrap="none" rtlCol="0">
            <a:spAutoFit/>
          </a:bodyPr>
          <a:lstStyle/>
          <a:p>
            <a:r>
              <a:rPr lang="cs-CZ" dirty="0" smtClean="0"/>
              <a:t>Naše hodnocení:  </a:t>
            </a:r>
            <a:endParaRPr lang="cs-CZ"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989" y="908575"/>
            <a:ext cx="679331" cy="7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5613" y="1052513"/>
            <a:ext cx="8226425" cy="5043487"/>
          </a:xfrm>
        </p:spPr>
        <p:txBody>
          <a:bodyPr/>
          <a:lstStyle/>
          <a:p>
            <a:pPr eaLnBrk="1" hangingPunct="1">
              <a:buFont typeface="Wingdings" pitchFamily="2" charset="2"/>
              <a:buNone/>
              <a:defRPr/>
            </a:pPr>
            <a:r>
              <a:rPr lang="cs-CZ" sz="2000" dirty="0" smtClean="0">
                <a:solidFill>
                  <a:schemeClr val="bg2">
                    <a:lumMod val="50000"/>
                  </a:schemeClr>
                </a:solidFill>
                <a:latin typeface="Comic Sans MS" pitchFamily="66" charset="0"/>
              </a:rPr>
              <a:t>… ve Francii (Azurové pobřeží):</a:t>
            </a:r>
          </a:p>
        </p:txBody>
      </p:sp>
      <p:sp>
        <p:nvSpPr>
          <p:cNvPr id="60418" name="Rectangle 2"/>
          <p:cNvSpPr>
            <a:spLocks noGrp="1" noChangeArrowheads="1"/>
          </p:cNvSpPr>
          <p:nvPr>
            <p:ph type="title"/>
          </p:nvPr>
        </p:nvSpPr>
        <p:spPr>
          <a:xfrm>
            <a:off x="455613" y="0"/>
            <a:ext cx="8226425" cy="908050"/>
          </a:xfrm>
        </p:spPr>
        <p:txBody>
          <a:bodyPr/>
          <a:lstStyle/>
          <a:p>
            <a:pPr eaLnBrk="1" hangingPunct="1">
              <a:defRPr/>
            </a:pPr>
            <a:r>
              <a:rPr lang="cs-CZ" dirty="0" smtClean="0">
                <a:solidFill>
                  <a:schemeClr val="bg2">
                    <a:lumMod val="50000"/>
                  </a:schemeClr>
                </a:solidFill>
                <a:latin typeface="Comic Sans MS" pitchFamily="66" charset="0"/>
              </a:rPr>
              <a:t>Co nám (ne)</a:t>
            </a:r>
            <a:r>
              <a:rPr lang="cs-CZ" smtClean="0">
                <a:solidFill>
                  <a:schemeClr val="bg2">
                    <a:lumMod val="50000"/>
                  </a:schemeClr>
                </a:solidFill>
                <a:latin typeface="Comic Sans MS" pitchFamily="66" charset="0"/>
              </a:rPr>
              <a:t>kchutnalo</a:t>
            </a:r>
            <a:r>
              <a:rPr lang="cs-CZ" dirty="0" smtClean="0">
                <a:solidFill>
                  <a:schemeClr val="bg2">
                    <a:lumMod val="50000"/>
                  </a:schemeClr>
                </a:solidFill>
                <a:latin typeface="Comic Sans MS" pitchFamily="66" charset="0"/>
              </a:rPr>
              <a:t>…</a:t>
            </a:r>
          </a:p>
        </p:txBody>
      </p:sp>
      <p:pic>
        <p:nvPicPr>
          <p:cNvPr id="30724" name="Picture 4" descr="ratatou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453548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611188" y="4024313"/>
            <a:ext cx="82819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latin typeface="Comic Sans MS" pitchFamily="66" charset="0"/>
              </a:rPr>
              <a:t>Cibuli a česnek oloupeme, nakrájíme na kostičky. Cukety oloupeme, papriky a rajčata omyjeme, a vše také nakrájíme. </a:t>
            </a:r>
          </a:p>
          <a:p>
            <a:pPr eaLnBrk="1" hangingPunct="1"/>
            <a:r>
              <a:rPr lang="cs-CZ" dirty="0">
                <a:latin typeface="Comic Sans MS" pitchFamily="66" charset="0"/>
              </a:rPr>
              <a:t>Na oleji osmahneme skoro dohněda cibuli a česnek, přidáme papriku, cuketu a podlijeme. </a:t>
            </a:r>
          </a:p>
          <a:p>
            <a:pPr eaLnBrk="1" hangingPunct="1"/>
            <a:r>
              <a:rPr lang="cs-CZ" dirty="0">
                <a:latin typeface="Comic Sans MS" pitchFamily="66" charset="0"/>
              </a:rPr>
              <a:t>Přidáme tymián, majoránku, rozmarýn, sůl a pepř. Chvíli dusíme. Pak přidáme kousky rajčat a sterilovaná rajčata, dochutíme špetkou cukru. </a:t>
            </a:r>
          </a:p>
          <a:p>
            <a:pPr eaLnBrk="1" hangingPunct="1"/>
            <a:endParaRPr lang="cs-CZ" dirty="0">
              <a:latin typeface="Comic Sans MS" pitchFamily="66" charset="0"/>
            </a:endParaRPr>
          </a:p>
          <a:p>
            <a:pPr eaLnBrk="1" hangingPunct="1"/>
            <a:r>
              <a:rPr lang="cs-CZ" dirty="0" smtClean="0">
                <a:latin typeface="Comic Sans MS" pitchFamily="66" charset="0"/>
              </a:rPr>
              <a:t>                       Tento pokrm </a:t>
            </a:r>
            <a:r>
              <a:rPr lang="cs-CZ" dirty="0">
                <a:latin typeface="Comic Sans MS" pitchFamily="66" charset="0"/>
              </a:rPr>
              <a:t>podáváme s chlebem.</a:t>
            </a:r>
          </a:p>
        </p:txBody>
      </p:sp>
      <p:sp>
        <p:nvSpPr>
          <p:cNvPr id="30726" name="Text Box 6"/>
          <p:cNvSpPr txBox="1">
            <a:spLocks noChangeArrowheads="1"/>
          </p:cNvSpPr>
          <p:nvPr/>
        </p:nvSpPr>
        <p:spPr bwMode="auto">
          <a:xfrm>
            <a:off x="6300788" y="242093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400" dirty="0" err="1">
                <a:solidFill>
                  <a:srgbClr val="FFC000"/>
                </a:solidFill>
                <a:latin typeface="Comic Sans MS" pitchFamily="66" charset="0"/>
              </a:rPr>
              <a:t>Ratatouille</a:t>
            </a:r>
            <a:endParaRPr lang="cs-CZ" sz="2400" dirty="0">
              <a:solidFill>
                <a:srgbClr val="FFC000"/>
              </a:solidFill>
              <a:latin typeface="Comic Sans MS" pitchFamily="66" charset="0"/>
            </a:endParaRPr>
          </a:p>
        </p:txBody>
      </p:sp>
      <p:sp>
        <p:nvSpPr>
          <p:cNvPr id="7" name="TextovéPole 6"/>
          <p:cNvSpPr txBox="1"/>
          <p:nvPr/>
        </p:nvSpPr>
        <p:spPr>
          <a:xfrm>
            <a:off x="4716016" y="1052736"/>
            <a:ext cx="1992853" cy="369332"/>
          </a:xfrm>
          <a:prstGeom prst="rect">
            <a:avLst/>
          </a:prstGeom>
          <a:noFill/>
        </p:spPr>
        <p:txBody>
          <a:bodyPr wrap="none" rtlCol="0">
            <a:spAutoFit/>
          </a:bodyPr>
          <a:lstStyle/>
          <a:p>
            <a:r>
              <a:rPr lang="cs-CZ" dirty="0" smtClean="0"/>
              <a:t>Naše hodnocení: </a:t>
            </a:r>
            <a:endParaRPr lang="cs-CZ"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319" y="865676"/>
            <a:ext cx="743451" cy="74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5613" y="1052513"/>
            <a:ext cx="8226425" cy="5043487"/>
          </a:xfrm>
        </p:spPr>
        <p:txBody>
          <a:bodyPr/>
          <a:lstStyle/>
          <a:p>
            <a:pPr eaLnBrk="1" hangingPunct="1">
              <a:buFont typeface="Wingdings" pitchFamily="2" charset="2"/>
              <a:buNone/>
              <a:defRPr/>
            </a:pPr>
            <a:r>
              <a:rPr lang="cs-CZ" sz="2000" dirty="0" smtClean="0">
                <a:solidFill>
                  <a:schemeClr val="bg2">
                    <a:lumMod val="50000"/>
                  </a:schemeClr>
                </a:solidFill>
                <a:latin typeface="Comic Sans MS" pitchFamily="66" charset="0"/>
              </a:rPr>
              <a:t>… ve Francii (Alpy):</a:t>
            </a:r>
          </a:p>
        </p:txBody>
      </p:sp>
      <p:sp>
        <p:nvSpPr>
          <p:cNvPr id="61442" name="Rectangle 2"/>
          <p:cNvSpPr>
            <a:spLocks noGrp="1" noChangeArrowheads="1"/>
          </p:cNvSpPr>
          <p:nvPr>
            <p:ph type="title"/>
          </p:nvPr>
        </p:nvSpPr>
        <p:spPr>
          <a:xfrm>
            <a:off x="455613" y="0"/>
            <a:ext cx="8226425" cy="765175"/>
          </a:xfrm>
        </p:spPr>
        <p:txBody>
          <a:bodyPr/>
          <a:lstStyle/>
          <a:p>
            <a:pPr eaLnBrk="1" hangingPunct="1">
              <a:defRPr/>
            </a:pPr>
            <a:r>
              <a:rPr lang="cs-CZ" dirty="0" smtClean="0">
                <a:solidFill>
                  <a:schemeClr val="bg2">
                    <a:lumMod val="50000"/>
                  </a:schemeClr>
                </a:solidFill>
                <a:latin typeface="Comic Sans MS" pitchFamily="66" charset="0"/>
              </a:rPr>
              <a:t>Co nám chutnalo…</a:t>
            </a:r>
          </a:p>
        </p:txBody>
      </p:sp>
      <p:pic>
        <p:nvPicPr>
          <p:cNvPr id="31748" name="Picture 4" descr="tartiflet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3203575" y="2636838"/>
            <a:ext cx="5616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atin typeface="Comic Sans MS" pitchFamily="66" charset="0"/>
              </a:rPr>
              <a:t>Troubu zahřejeme na 220 °C, horkovzdušnou na 200 °C. Brambory oloupeme a nakrájíme na silné plátky. Vaříme je ve vroucí osolené vodě doměkka 8 - 10 minut a slijeme. </a:t>
            </a:r>
          </a:p>
        </p:txBody>
      </p:sp>
      <p:sp>
        <p:nvSpPr>
          <p:cNvPr id="31750" name="Text Box 6"/>
          <p:cNvSpPr txBox="1">
            <a:spLocks noChangeArrowheads="1"/>
          </p:cNvSpPr>
          <p:nvPr/>
        </p:nvSpPr>
        <p:spPr bwMode="auto">
          <a:xfrm>
            <a:off x="539750" y="3860800"/>
            <a:ext cx="84248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latin typeface="Comic Sans MS" pitchFamily="66" charset="0"/>
              </a:rPr>
              <a:t>Cibuli nasekáme najemno a 5 minut opékáme na másle s olivovým olejem. Slaninu nastříháme kuchyňskými nůžkami nebo nakrájíme na kousky a vmícháme k cibuli. Opékáme ještě 5 minut, aby se obojí lehce zbarvilo. </a:t>
            </a:r>
          </a:p>
          <a:p>
            <a:pPr eaLnBrk="1" hangingPunct="1"/>
            <a:r>
              <a:rPr lang="cs-CZ" dirty="0">
                <a:latin typeface="Comic Sans MS" pitchFamily="66" charset="0"/>
              </a:rPr>
              <a:t>Sýr nakrájíme na kousky. Polovinu brambor naskládáme do 1,5l zapékací mísy vymazané máslem. Posypeme polovinou cibule se slaninou a sýrem. Lehce osolíme a opepříme. Vrstvy opakujeme, navrch rovnoměrně polijeme smetanou </a:t>
            </a:r>
          </a:p>
          <a:p>
            <a:pPr eaLnBrk="1" hangingPunct="1"/>
            <a:r>
              <a:rPr lang="cs-CZ" dirty="0">
                <a:latin typeface="Comic Sans MS" pitchFamily="66" charset="0"/>
              </a:rPr>
              <a:t>a pečeme 10 - 12 minut dozlatova. </a:t>
            </a:r>
          </a:p>
          <a:p>
            <a:pPr eaLnBrk="1" hangingPunct="1"/>
            <a:r>
              <a:rPr lang="cs-CZ" dirty="0" smtClean="0">
                <a:latin typeface="Comic Sans MS" pitchFamily="66" charset="0"/>
              </a:rPr>
              <a:t>                  </a:t>
            </a:r>
            <a:r>
              <a:rPr lang="cs-CZ" dirty="0" err="1" smtClean="0">
                <a:latin typeface="Comic Sans MS" pitchFamily="66" charset="0"/>
              </a:rPr>
              <a:t>Tartiflette</a:t>
            </a:r>
            <a:r>
              <a:rPr lang="cs-CZ" dirty="0" smtClean="0">
                <a:latin typeface="Comic Sans MS" pitchFamily="66" charset="0"/>
              </a:rPr>
              <a:t> </a:t>
            </a:r>
            <a:r>
              <a:rPr lang="cs-CZ" dirty="0">
                <a:latin typeface="Comic Sans MS" pitchFamily="66" charset="0"/>
              </a:rPr>
              <a:t>vyjmeme z trouby, necháme 5 minut stát a pak </a:t>
            </a:r>
            <a:r>
              <a:rPr lang="cs-CZ" dirty="0" smtClean="0">
                <a:latin typeface="Comic Sans MS" pitchFamily="66" charset="0"/>
              </a:rPr>
              <a:t>  </a:t>
            </a:r>
          </a:p>
          <a:p>
            <a:pPr eaLnBrk="1" hangingPunct="1"/>
            <a:r>
              <a:rPr lang="cs-CZ" dirty="0">
                <a:latin typeface="Comic Sans MS" pitchFamily="66" charset="0"/>
              </a:rPr>
              <a:t> </a:t>
            </a:r>
            <a:r>
              <a:rPr lang="cs-CZ" dirty="0" smtClean="0">
                <a:latin typeface="Comic Sans MS" pitchFamily="66" charset="0"/>
              </a:rPr>
              <a:t>                             podáváme </a:t>
            </a:r>
            <a:r>
              <a:rPr lang="cs-CZ" dirty="0">
                <a:latin typeface="Comic Sans MS" pitchFamily="66" charset="0"/>
              </a:rPr>
              <a:t>se zeleným salátem.</a:t>
            </a:r>
          </a:p>
          <a:p>
            <a:pPr eaLnBrk="1" hangingPunct="1"/>
            <a:endParaRPr lang="cs-CZ" dirty="0">
              <a:latin typeface="Comic Sans MS" pitchFamily="66" charset="0"/>
            </a:endParaRPr>
          </a:p>
        </p:txBody>
      </p:sp>
      <p:sp>
        <p:nvSpPr>
          <p:cNvPr id="31751" name="Text Box 7"/>
          <p:cNvSpPr txBox="1">
            <a:spLocks noChangeArrowheads="1"/>
          </p:cNvSpPr>
          <p:nvPr/>
        </p:nvSpPr>
        <p:spPr bwMode="auto">
          <a:xfrm>
            <a:off x="3995738" y="17208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400" dirty="0" err="1">
                <a:solidFill>
                  <a:srgbClr val="FFC000"/>
                </a:solidFill>
                <a:latin typeface="Comic Sans MS" pitchFamily="66" charset="0"/>
              </a:rPr>
              <a:t>Tartiflette</a:t>
            </a:r>
            <a:endParaRPr lang="cs-CZ" sz="2400" dirty="0">
              <a:solidFill>
                <a:srgbClr val="FFC000"/>
              </a:solidFill>
              <a:latin typeface="Comic Sans MS" pitchFamily="66" charset="0"/>
            </a:endParaRPr>
          </a:p>
        </p:txBody>
      </p:sp>
      <p:sp>
        <p:nvSpPr>
          <p:cNvPr id="8" name="TextovéPole 7"/>
          <p:cNvSpPr txBox="1"/>
          <p:nvPr/>
        </p:nvSpPr>
        <p:spPr>
          <a:xfrm>
            <a:off x="4716016" y="1052736"/>
            <a:ext cx="1992853" cy="369332"/>
          </a:xfrm>
          <a:prstGeom prst="rect">
            <a:avLst/>
          </a:prstGeom>
          <a:noFill/>
        </p:spPr>
        <p:txBody>
          <a:bodyPr wrap="none" rtlCol="0">
            <a:spAutoFit/>
          </a:bodyPr>
          <a:lstStyle/>
          <a:p>
            <a:r>
              <a:rPr lang="cs-CZ" dirty="0" smtClean="0"/>
              <a:t>Naše hodnocení: </a:t>
            </a:r>
            <a:endParaRPr lang="cs-CZ"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8869" y="871446"/>
            <a:ext cx="731912" cy="7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611188" y="2852936"/>
            <a:ext cx="8532812" cy="2808312"/>
          </a:xfrm>
        </p:spPr>
        <p:txBody>
          <a:bodyPr>
            <a:normAutofit/>
          </a:bodyPr>
          <a:lstStyle/>
          <a:p>
            <a:pPr eaLnBrk="1" hangingPunct="1">
              <a:lnSpc>
                <a:spcPct val="80000"/>
              </a:lnSpc>
              <a:buFont typeface="Wingdings" pitchFamily="2" charset="2"/>
              <a:buNone/>
              <a:defRPr/>
            </a:pPr>
            <a:r>
              <a:rPr lang="cs-CZ" sz="1800" dirty="0" smtClean="0">
                <a:latin typeface="Comic Sans MS" pitchFamily="66" charset="0"/>
              </a:rPr>
              <a:t>Klientům, kteří sem přijedou trávit většinou delší pobyty, se kromě ubytování</a:t>
            </a:r>
          </a:p>
          <a:p>
            <a:pPr eaLnBrk="1" hangingPunct="1">
              <a:lnSpc>
                <a:spcPct val="80000"/>
              </a:lnSpc>
              <a:buFont typeface="Wingdings" pitchFamily="2" charset="2"/>
              <a:buNone/>
              <a:defRPr/>
            </a:pPr>
            <a:r>
              <a:rPr lang="cs-CZ" sz="1800" dirty="0" smtClean="0">
                <a:latin typeface="Comic Sans MS" pitchFamily="66" charset="0"/>
              </a:rPr>
              <a:t>a stravy nabízí také celodenní animace kulturní a sportovní.</a:t>
            </a:r>
          </a:p>
          <a:p>
            <a:pPr eaLnBrk="1" hangingPunct="1">
              <a:lnSpc>
                <a:spcPct val="80000"/>
              </a:lnSpc>
              <a:buFont typeface="Wingdings" pitchFamily="2" charset="2"/>
              <a:buNone/>
              <a:defRPr/>
            </a:pPr>
            <a:endParaRPr lang="cs-CZ" sz="1800" dirty="0" smtClean="0">
              <a:latin typeface="Comic Sans MS" pitchFamily="66" charset="0"/>
            </a:endParaRPr>
          </a:p>
          <a:p>
            <a:pPr eaLnBrk="1" hangingPunct="1">
              <a:lnSpc>
                <a:spcPct val="80000"/>
              </a:lnSpc>
              <a:buFont typeface="Wingdings" pitchFamily="2" charset="2"/>
              <a:buNone/>
              <a:defRPr/>
            </a:pPr>
            <a:r>
              <a:rPr lang="cs-CZ" sz="1800" dirty="0" smtClean="0">
                <a:latin typeface="Comic Sans MS" pitchFamily="66" charset="0"/>
              </a:rPr>
              <a:t>Všechny tři hotely jsou zaměřeny na specifickou klientelu – a sice na tzv.</a:t>
            </a:r>
          </a:p>
          <a:p>
            <a:pPr eaLnBrk="1" hangingPunct="1">
              <a:lnSpc>
                <a:spcPct val="80000"/>
              </a:lnSpc>
              <a:buFont typeface="Wingdings" pitchFamily="2" charset="2"/>
              <a:buNone/>
              <a:defRPr/>
            </a:pPr>
            <a:r>
              <a:rPr lang="cs-CZ" sz="1800" dirty="0" smtClean="0">
                <a:latin typeface="Comic Sans MS" pitchFamily="66" charset="0"/>
              </a:rPr>
              <a:t>odborářskou rekreaci, skupinové pobyty pracovních kolektivů a rodinnou</a:t>
            </a:r>
          </a:p>
          <a:p>
            <a:pPr eaLnBrk="1" hangingPunct="1">
              <a:lnSpc>
                <a:spcPct val="80000"/>
              </a:lnSpc>
              <a:buFont typeface="Wingdings" pitchFamily="2" charset="2"/>
              <a:buNone/>
              <a:defRPr/>
            </a:pPr>
            <a:r>
              <a:rPr lang="cs-CZ" sz="1800" dirty="0" smtClean="0">
                <a:latin typeface="Comic Sans MS" pitchFamily="66" charset="0"/>
              </a:rPr>
              <a:t>rekreaci. </a:t>
            </a:r>
          </a:p>
          <a:p>
            <a:pPr eaLnBrk="1" hangingPunct="1">
              <a:lnSpc>
                <a:spcPct val="80000"/>
              </a:lnSpc>
              <a:buFont typeface="Wingdings" pitchFamily="2" charset="2"/>
              <a:buNone/>
              <a:defRPr/>
            </a:pPr>
            <a:endParaRPr lang="cs-CZ" sz="1800" dirty="0" smtClean="0">
              <a:latin typeface="Comic Sans MS" pitchFamily="66" charset="0"/>
            </a:endParaRPr>
          </a:p>
          <a:p>
            <a:pPr eaLnBrk="1" hangingPunct="1">
              <a:lnSpc>
                <a:spcPct val="80000"/>
              </a:lnSpc>
              <a:buFont typeface="Wingdings" pitchFamily="2" charset="2"/>
              <a:buNone/>
              <a:defRPr/>
            </a:pPr>
            <a:r>
              <a:rPr lang="cs-CZ" sz="1800" dirty="0" smtClean="0">
                <a:latin typeface="Comic Sans MS" pitchFamily="66" charset="0"/>
              </a:rPr>
              <a:t>Všechny hotely jsou otevřeny pouze sezonně. Hotely </a:t>
            </a:r>
            <a:r>
              <a:rPr lang="fr-FR" sz="1800" dirty="0" smtClean="0">
                <a:latin typeface="Comic Sans MS" pitchFamily="66" charset="0"/>
              </a:rPr>
              <a:t>Les Résidences du</a:t>
            </a:r>
          </a:p>
          <a:p>
            <a:pPr eaLnBrk="1" hangingPunct="1">
              <a:lnSpc>
                <a:spcPct val="80000"/>
              </a:lnSpc>
              <a:buFont typeface="Wingdings" pitchFamily="2" charset="2"/>
              <a:buNone/>
              <a:defRPr/>
            </a:pPr>
            <a:r>
              <a:rPr lang="fr-FR" sz="1800" dirty="0" smtClean="0">
                <a:latin typeface="Comic Sans MS" pitchFamily="66" charset="0"/>
              </a:rPr>
              <a:t>Colombier a Le Domaine de l´Olivaie</a:t>
            </a:r>
            <a:r>
              <a:rPr lang="cs-CZ" sz="1800" dirty="0" smtClean="0">
                <a:latin typeface="Comic Sans MS" pitchFamily="66" charset="0"/>
              </a:rPr>
              <a:t> jsou otevřeny od března do konce října,</a:t>
            </a:r>
          </a:p>
          <a:p>
            <a:pPr eaLnBrk="1" hangingPunct="1">
              <a:lnSpc>
                <a:spcPct val="80000"/>
              </a:lnSpc>
              <a:buFont typeface="Wingdings" pitchFamily="2" charset="2"/>
              <a:buNone/>
              <a:defRPr/>
            </a:pPr>
            <a:r>
              <a:rPr lang="cs-CZ" sz="1800" dirty="0" smtClean="0">
                <a:latin typeface="Comic Sans MS" pitchFamily="66" charset="0"/>
              </a:rPr>
              <a:t>což je pochopitelné vzhledem k faktu, že se nacházejí na Azurovém pobřeží.</a:t>
            </a:r>
          </a:p>
          <a:p>
            <a:pPr eaLnBrk="1" hangingPunct="1">
              <a:lnSpc>
                <a:spcPct val="80000"/>
              </a:lnSpc>
              <a:buFont typeface="Wingdings" pitchFamily="2" charset="2"/>
              <a:buNone/>
              <a:defRPr/>
            </a:pPr>
            <a:endParaRPr lang="cs-CZ" sz="1800" dirty="0">
              <a:latin typeface="Comic Sans MS" pitchFamily="66" charset="0"/>
            </a:endParaRPr>
          </a:p>
          <a:p>
            <a:pPr eaLnBrk="1" hangingPunct="1">
              <a:lnSpc>
                <a:spcPct val="80000"/>
              </a:lnSpc>
              <a:buFont typeface="Wingdings" pitchFamily="2" charset="2"/>
              <a:buNone/>
              <a:defRPr/>
            </a:pPr>
            <a:endParaRPr lang="cs-CZ" sz="1800" dirty="0" smtClean="0">
              <a:latin typeface="Comic Sans MS" pitchFamily="66" charset="0"/>
            </a:endParaRPr>
          </a:p>
        </p:txBody>
      </p:sp>
      <p:sp>
        <p:nvSpPr>
          <p:cNvPr id="63490" name="Rectangle 2"/>
          <p:cNvSpPr>
            <a:spLocks noGrp="1" noChangeArrowheads="1"/>
          </p:cNvSpPr>
          <p:nvPr>
            <p:ph type="title"/>
          </p:nvPr>
        </p:nvSpPr>
        <p:spPr>
          <a:xfrm>
            <a:off x="455613" y="0"/>
            <a:ext cx="8226425" cy="836613"/>
          </a:xfrm>
        </p:spPr>
        <p:txBody>
          <a:bodyPr>
            <a:normAutofit/>
          </a:bodyPr>
          <a:lstStyle/>
          <a:p>
            <a:pPr eaLnBrk="1" hangingPunct="1">
              <a:defRPr/>
            </a:pPr>
            <a:r>
              <a:rPr lang="cs-CZ" sz="4000" dirty="0" smtClean="0">
                <a:latin typeface="Comic Sans MS" pitchFamily="66" charset="0"/>
              </a:rPr>
              <a:t>Závěr:</a:t>
            </a:r>
          </a:p>
        </p:txBody>
      </p:sp>
      <p:pic>
        <p:nvPicPr>
          <p:cNvPr id="33796" name="Picture 4" descr="recepce 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81075"/>
            <a:ext cx="2159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3059113" y="1340768"/>
            <a:ext cx="5905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latin typeface="Comic Sans MS" pitchFamily="66" charset="0"/>
              </a:rPr>
              <a:t>Jednotlivé hotely </a:t>
            </a:r>
            <a:r>
              <a:rPr lang="cs-CZ" dirty="0" smtClean="0">
                <a:latin typeface="Comic Sans MS" pitchFamily="66" charset="0"/>
              </a:rPr>
              <a:t>jsou si velmi podobné. Patří totiž všechny do stejné sítě rekreačních zařízení zaměřených na odborovou rekreaci. </a:t>
            </a:r>
            <a:endParaRPr lang="cs-CZ" dirty="0">
              <a:latin typeface="Comic Sans MS" pitchFamily="66" charset="0"/>
            </a:endParaRPr>
          </a:p>
        </p:txBody>
      </p:sp>
      <p:sp>
        <p:nvSpPr>
          <p:cNvPr id="63494" name="AutoShape 6"/>
          <p:cNvSpPr>
            <a:spLocks noChangeArrowheads="1"/>
          </p:cNvSpPr>
          <p:nvPr/>
        </p:nvSpPr>
        <p:spPr bwMode="auto">
          <a:xfrm>
            <a:off x="2555875" y="836613"/>
            <a:ext cx="431800" cy="336550"/>
          </a:xfrm>
          <a:prstGeom prst="star5">
            <a:avLst/>
          </a:prstGeom>
          <a:solidFill>
            <a:schemeClr val="accent1"/>
          </a:solidFill>
          <a:ln w="9525">
            <a:solidFill>
              <a:schemeClr val="tx1"/>
            </a:solidFill>
            <a:miter lim="800000"/>
            <a:headEnd/>
            <a:tailEnd/>
          </a:ln>
          <a:effectLst/>
        </p:spPr>
        <p:txBody>
          <a:bodyPr wrap="none" anchor="ctr"/>
          <a:lstStyle/>
          <a:p>
            <a:pPr>
              <a:defRPr/>
            </a:pPr>
            <a:endParaRPr lang="cs-CZ"/>
          </a:p>
        </p:txBody>
      </p:sp>
      <p:sp>
        <p:nvSpPr>
          <p:cNvPr id="2" name="TextovéPole 1"/>
          <p:cNvSpPr txBox="1"/>
          <p:nvPr/>
        </p:nvSpPr>
        <p:spPr>
          <a:xfrm>
            <a:off x="2555875" y="5805264"/>
            <a:ext cx="6408738" cy="646331"/>
          </a:xfrm>
          <a:prstGeom prst="rect">
            <a:avLst/>
          </a:prstGeom>
          <a:noFill/>
        </p:spPr>
        <p:txBody>
          <a:bodyPr wrap="square" rtlCol="0">
            <a:spAutoFit/>
          </a:bodyPr>
          <a:lstStyle/>
          <a:p>
            <a:r>
              <a:rPr lang="cs-CZ" dirty="0" smtClean="0">
                <a:latin typeface="Comic Sans MS" pitchFamily="66" charset="0"/>
              </a:rPr>
              <a:t>Hotel </a:t>
            </a:r>
            <a:r>
              <a:rPr lang="fr-FR" dirty="0" smtClean="0">
                <a:latin typeface="Comic Sans MS" pitchFamily="66" charset="0"/>
              </a:rPr>
              <a:t>Les Essertets </a:t>
            </a:r>
            <a:r>
              <a:rPr lang="cs-CZ" dirty="0" smtClean="0">
                <a:latin typeface="Comic Sans MS" pitchFamily="66" charset="0"/>
              </a:rPr>
              <a:t>má dvě hlavní sezony, zimní určenou pro lyžaře, a letní pro milovníky horské turistiky.</a:t>
            </a:r>
            <a:endParaRPr lang="cs-CZ"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5613" y="0"/>
            <a:ext cx="8226425" cy="908050"/>
          </a:xfrm>
        </p:spPr>
        <p:txBody>
          <a:bodyPr/>
          <a:lstStyle/>
          <a:p>
            <a:pPr eaLnBrk="1" hangingPunct="1">
              <a:defRPr/>
            </a:pPr>
            <a:r>
              <a:rPr lang="cs-CZ" smtClean="0">
                <a:latin typeface="Comic Sans MS" pitchFamily="66" charset="0"/>
              </a:rPr>
              <a:t>Závěrem…</a:t>
            </a:r>
          </a:p>
        </p:txBody>
      </p:sp>
      <p:sp>
        <p:nvSpPr>
          <p:cNvPr id="39939" name="Text Box 5"/>
          <p:cNvSpPr txBox="1">
            <a:spLocks noChangeArrowheads="1"/>
          </p:cNvSpPr>
          <p:nvPr/>
        </p:nvSpPr>
        <p:spPr bwMode="auto">
          <a:xfrm>
            <a:off x="611188" y="1504950"/>
            <a:ext cx="79930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smtClean="0">
                <a:latin typeface="Comic Sans MS" pitchFamily="66" charset="0"/>
              </a:rPr>
              <a:t>Chtěli </a:t>
            </a:r>
            <a:r>
              <a:rPr lang="cs-CZ" dirty="0">
                <a:latin typeface="Comic Sans MS" pitchFamily="66" charset="0"/>
              </a:rPr>
              <a:t>jsme se vám představit nejzajímavější postřehy z našich stáží. Pro nás byl pobyt velmi poučný a doufáme, že i vás naše zážitky a poznatky nalákají na zajímavé pobyty v zahraničí</a:t>
            </a:r>
            <a:r>
              <a:rPr lang="cs-CZ" dirty="0" smtClean="0">
                <a:latin typeface="Comic Sans MS" pitchFamily="66" charset="0"/>
              </a:rPr>
              <a:t>. </a:t>
            </a:r>
            <a:endParaRPr lang="cs-CZ" dirty="0">
              <a:latin typeface="Comic Sans MS" pitchFamily="66" charset="0"/>
            </a:endParaRPr>
          </a:p>
          <a:p>
            <a:pPr eaLnBrk="1" hangingPunct="1"/>
            <a:endParaRPr lang="cs-CZ" dirty="0">
              <a:latin typeface="Comic Sans MS" pitchFamily="66" charset="0"/>
            </a:endParaRPr>
          </a:p>
          <a:p>
            <a:pPr eaLnBrk="1" hangingPunct="1"/>
            <a:r>
              <a:rPr lang="cs-CZ" dirty="0" smtClean="0">
                <a:latin typeface="Comic Sans MS" pitchFamily="66" charset="0"/>
              </a:rPr>
              <a:t>Rádi bychom poděkovali organizátorům stáží </a:t>
            </a:r>
            <a:r>
              <a:rPr lang="cs-CZ" dirty="0">
                <a:latin typeface="Comic Sans MS" pitchFamily="66" charset="0"/>
              </a:rPr>
              <a:t>- naší škole -  a samozřejmě také programu Leonardo da Vinci, který naše stáže podpořil a pomohl je financovat</a:t>
            </a:r>
            <a:r>
              <a:rPr lang="cs-CZ" dirty="0" smtClean="0">
                <a:latin typeface="Comic Sans MS" pitchFamily="66" charset="0"/>
              </a:rPr>
              <a:t>. </a:t>
            </a:r>
          </a:p>
          <a:p>
            <a:pPr eaLnBrk="1" hangingPunct="1"/>
            <a:endParaRPr lang="cs-CZ" dirty="0" smtClean="0">
              <a:latin typeface="Comic Sans MS" pitchFamily="66" charset="0"/>
            </a:endParaRPr>
          </a:p>
          <a:p>
            <a:pPr eaLnBrk="1" hangingPunct="1"/>
            <a:endParaRPr lang="cs-CZ" dirty="0">
              <a:latin typeface="Comic Sans MS" pitchFamily="66" charset="0"/>
            </a:endParaRPr>
          </a:p>
          <a:p>
            <a:pPr eaLnBrk="1" hangingPunct="1"/>
            <a:r>
              <a:rPr lang="cs-CZ" dirty="0" smtClean="0">
                <a:latin typeface="Comic Sans MS" pitchFamily="66" charset="0"/>
              </a:rPr>
              <a:t>Celkové hodnocení:</a:t>
            </a:r>
            <a:endParaRPr lang="cs-CZ" dirty="0">
              <a:latin typeface="Comic Sans MS" pitchFamily="66" charset="0"/>
            </a:endParaRPr>
          </a:p>
          <a:p>
            <a:pPr eaLnBrk="1" hangingPunct="1"/>
            <a:endParaRPr lang="cs-CZ" dirty="0">
              <a:latin typeface="Comic Sans MS" pitchFamily="66" charset="0"/>
            </a:endParaRPr>
          </a:p>
          <a:p>
            <a:pPr eaLnBrk="1" hangingPunct="1"/>
            <a:endParaRPr lang="cs-CZ" dirty="0" smtClean="0"/>
          </a:p>
          <a:p>
            <a:pPr eaLnBrk="1" hangingPunct="1"/>
            <a:endParaRPr lang="cs-CZ" dirty="0"/>
          </a:p>
          <a:p>
            <a:pPr eaLnBrk="1" hangingPunct="1"/>
            <a:endParaRPr lang="cs-CZ" dirty="0" smtClean="0"/>
          </a:p>
          <a:p>
            <a:pPr eaLnBrk="1" hangingPunct="1"/>
            <a:r>
              <a:rPr lang="cs-CZ" dirty="0"/>
              <a:t> </a:t>
            </a:r>
            <a:r>
              <a:rPr lang="cs-CZ" dirty="0" smtClean="0"/>
              <a:t>         		Žaneta + Iveta + Míša + Nikola + Tomáš + Honza</a:t>
            </a:r>
          </a:p>
          <a:p>
            <a:pPr eaLnBrk="1" hangingPunct="1"/>
            <a:r>
              <a:rPr lang="cs-CZ" dirty="0"/>
              <a:t>	</a:t>
            </a:r>
            <a:r>
              <a:rPr lang="cs-CZ" dirty="0" smtClean="0"/>
              <a:t>		      obor: Kuchař - číšník</a:t>
            </a:r>
            <a:endParaRPr lang="cs-CZ"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033" y="3602014"/>
            <a:ext cx="1233686" cy="129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67544" y="1628800"/>
            <a:ext cx="8229600" cy="3888432"/>
          </a:xfrm>
        </p:spPr>
        <p:txBody>
          <a:bodyPr>
            <a:noAutofit/>
          </a:bodyPr>
          <a:lstStyle/>
          <a:p>
            <a:pPr eaLnBrk="1" hangingPunct="1">
              <a:lnSpc>
                <a:spcPct val="80000"/>
              </a:lnSpc>
              <a:defRPr/>
            </a:pPr>
            <a:r>
              <a:rPr lang="cs-CZ" sz="2400" i="1" dirty="0" smtClean="0">
                <a:latin typeface="Comic Sans MS" pitchFamily="66" charset="0"/>
              </a:rPr>
              <a:t>Tato prezentace je výsledkem pobytu několika učňů naší školy v zahraničních hotelových zařízeních ve Francii. </a:t>
            </a:r>
          </a:p>
          <a:p>
            <a:pPr eaLnBrk="1" hangingPunct="1">
              <a:lnSpc>
                <a:spcPct val="80000"/>
              </a:lnSpc>
              <a:defRPr/>
            </a:pPr>
            <a:r>
              <a:rPr lang="cs-CZ" sz="2400" i="1" dirty="0" smtClean="0">
                <a:latin typeface="Comic Sans MS" pitchFamily="66" charset="0"/>
              </a:rPr>
              <a:t>Účastníci zde strávili 8 týdnů každý a učili se pracovat v reálném prostředí a aplikovat to, co se naučili ve škole, v praxi. Jejich cílem však bylo také naučit se francouzský jazyk a seznámit se s novým kulturním prostředím. </a:t>
            </a:r>
          </a:p>
          <a:p>
            <a:pPr eaLnBrk="1" hangingPunct="1">
              <a:lnSpc>
                <a:spcPct val="80000"/>
              </a:lnSpc>
              <a:defRPr/>
            </a:pPr>
            <a:r>
              <a:rPr lang="cs-CZ" sz="2400" i="1" dirty="0">
                <a:latin typeface="Comic Sans MS" pitchFamily="66" charset="0"/>
              </a:rPr>
              <a:t>S</a:t>
            </a:r>
            <a:r>
              <a:rPr lang="cs-CZ" sz="2400" i="1" dirty="0" smtClean="0">
                <a:latin typeface="Comic Sans MS" pitchFamily="66" charset="0"/>
              </a:rPr>
              <a:t>táže se uskutečnily ve třech zařízeních určených pro rekreaci klientů.</a:t>
            </a:r>
          </a:p>
          <a:p>
            <a:pPr eaLnBrk="1" hangingPunct="1">
              <a:lnSpc>
                <a:spcPct val="80000"/>
              </a:lnSpc>
              <a:defRPr/>
            </a:pPr>
            <a:r>
              <a:rPr lang="cs-CZ" sz="2400" i="1" dirty="0" smtClean="0">
                <a:latin typeface="Comic Sans MS" pitchFamily="66" charset="0"/>
              </a:rPr>
              <a:t>Dvě zařízení se nacházejí na Azurovém pobřeží a jedno v Savojských Alpách.</a:t>
            </a:r>
          </a:p>
        </p:txBody>
      </p:sp>
      <p:sp>
        <p:nvSpPr>
          <p:cNvPr id="34818" name="Rectangle 2"/>
          <p:cNvSpPr>
            <a:spLocks noGrp="1" noChangeArrowheads="1"/>
          </p:cNvSpPr>
          <p:nvPr>
            <p:ph type="title"/>
          </p:nvPr>
        </p:nvSpPr>
        <p:spPr>
          <a:xfrm>
            <a:off x="455613" y="273050"/>
            <a:ext cx="8226425" cy="635000"/>
          </a:xfrm>
        </p:spPr>
        <p:txBody>
          <a:bodyPr>
            <a:normAutofit fontScale="90000"/>
          </a:bodyPr>
          <a:lstStyle/>
          <a:p>
            <a:pPr eaLnBrk="1" hangingPunct="1">
              <a:defRPr/>
            </a:pPr>
            <a:r>
              <a:rPr lang="cs-CZ" sz="4000" b="1" smtClean="0">
                <a:latin typeface="Comic Sans MS" pitchFamily="66" charset="0"/>
              </a:rPr>
              <a:t>ÚVOD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5613" y="1598613"/>
            <a:ext cx="8226425" cy="2190750"/>
          </a:xfrm>
        </p:spPr>
        <p:txBody>
          <a:bodyPr/>
          <a:lstStyle/>
          <a:p>
            <a:pPr eaLnBrk="1" hangingPunct="1">
              <a:defRPr/>
            </a:pPr>
            <a:r>
              <a:rPr lang="cs-CZ" i="1" dirty="0" smtClean="0"/>
              <a:t>Projektu se zúčastnilo celkem 6 učňů oboru Kuchař - číšník v následujících hotelových zařízeních. Účastníci vám je ve svých krátkých vstupech představí.</a:t>
            </a:r>
          </a:p>
        </p:txBody>
      </p:sp>
      <p:sp>
        <p:nvSpPr>
          <p:cNvPr id="35842" name="Rectangle 2"/>
          <p:cNvSpPr>
            <a:spLocks noGrp="1" noChangeArrowheads="1"/>
          </p:cNvSpPr>
          <p:nvPr>
            <p:ph type="title"/>
          </p:nvPr>
        </p:nvSpPr>
        <p:spPr/>
        <p:txBody>
          <a:bodyPr/>
          <a:lstStyle/>
          <a:p>
            <a:pPr eaLnBrk="1" hangingPunct="1">
              <a:defRPr/>
            </a:pPr>
            <a:r>
              <a:rPr lang="cs-CZ" smtClean="0">
                <a:latin typeface="Comic Sans MS" pitchFamily="66" charset="0"/>
              </a:rPr>
              <a:t>Navštívená zařízení:</a:t>
            </a:r>
          </a:p>
        </p:txBody>
      </p:sp>
      <p:pic>
        <p:nvPicPr>
          <p:cNvPr id="5124" name="Picture 4" descr="prezentační orazky 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10" y="3951883"/>
            <a:ext cx="80645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5292725" y="5754292"/>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dirty="0">
                <a:solidFill>
                  <a:srgbClr val="FFFF00"/>
                </a:solidFill>
              </a:rPr>
              <a:t>Azurové pobřeží a jeho pláže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68313" y="1700213"/>
            <a:ext cx="8226425" cy="1584325"/>
          </a:xfrm>
        </p:spPr>
        <p:txBody>
          <a:bodyPr/>
          <a:lstStyle/>
          <a:p>
            <a:pPr eaLnBrk="1" hangingPunct="1">
              <a:lnSpc>
                <a:spcPct val="90000"/>
              </a:lnSpc>
              <a:defRPr/>
            </a:pPr>
            <a:r>
              <a:rPr lang="cs-CZ" sz="2000" dirty="0" smtClean="0">
                <a:latin typeface="Comic Sans MS" pitchFamily="66" charset="0"/>
              </a:rPr>
              <a:t>Hotel, který se nazývá </a:t>
            </a:r>
            <a:r>
              <a:rPr lang="fr-FR" sz="2000" dirty="0" smtClean="0">
                <a:latin typeface="Comic Sans MS" pitchFamily="66" charset="0"/>
              </a:rPr>
              <a:t>Village de vacances ULVF Les Résidences du Colombier,</a:t>
            </a:r>
            <a:r>
              <a:rPr lang="cs-CZ" sz="2000" dirty="0" smtClean="0">
                <a:latin typeface="Comic Sans MS" pitchFamily="66" charset="0"/>
              </a:rPr>
              <a:t> se nachází v přímořském městě </a:t>
            </a:r>
            <a:r>
              <a:rPr lang="fr-FR" sz="2000" dirty="0" smtClean="0">
                <a:latin typeface="Comic Sans MS" pitchFamily="66" charset="0"/>
              </a:rPr>
              <a:t>Fréjus</a:t>
            </a:r>
            <a:r>
              <a:rPr lang="cs-CZ" sz="2000" dirty="0" smtClean="0">
                <a:latin typeface="Comic Sans MS" pitchFamily="66" charset="0"/>
              </a:rPr>
              <a:t>. Znamená to, že je určen těm, kteří mají rádi teplo, moře a atmosféru Azurového pobřeží. Hotel není umístěn přímo u mořské pláže, ale pro milovníky vody je zde nádherný bazén. </a:t>
            </a:r>
          </a:p>
        </p:txBody>
      </p:sp>
      <p:sp>
        <p:nvSpPr>
          <p:cNvPr id="40962" name="Rectangle 2"/>
          <p:cNvSpPr>
            <a:spLocks noGrp="1" noChangeArrowheads="1"/>
          </p:cNvSpPr>
          <p:nvPr>
            <p:ph type="title"/>
          </p:nvPr>
        </p:nvSpPr>
        <p:spPr>
          <a:xfrm>
            <a:off x="0" y="273050"/>
            <a:ext cx="9144000" cy="1143000"/>
          </a:xfrm>
        </p:spPr>
        <p:txBody>
          <a:bodyPr>
            <a:normAutofit fontScale="90000"/>
          </a:bodyPr>
          <a:lstStyle/>
          <a:p>
            <a:pPr eaLnBrk="1" hangingPunct="1">
              <a:defRPr/>
            </a:pPr>
            <a:r>
              <a:rPr lang="cs-CZ" sz="4000" b="1" smtClean="0">
                <a:solidFill>
                  <a:schemeClr val="folHlink"/>
                </a:solidFill>
                <a:latin typeface="Comic Sans MS" pitchFamily="66" charset="0"/>
              </a:rPr>
              <a:t>Francie:</a:t>
            </a:r>
            <a:br>
              <a:rPr lang="cs-CZ" sz="4000" b="1" smtClean="0">
                <a:solidFill>
                  <a:schemeClr val="folHlink"/>
                </a:solidFill>
                <a:latin typeface="Comic Sans MS" pitchFamily="66" charset="0"/>
              </a:rPr>
            </a:br>
            <a:r>
              <a:rPr lang="cs-CZ" sz="4000" b="1" smtClean="0">
                <a:latin typeface="Comic Sans MS" pitchFamily="66" charset="0"/>
              </a:rPr>
              <a:t>Hotel Les Résidences du Colombier</a:t>
            </a:r>
          </a:p>
        </p:txBody>
      </p:sp>
      <p:pic>
        <p:nvPicPr>
          <p:cNvPr id="10244" name="Picture 4" descr="P104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00438"/>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4932363" y="3573463"/>
            <a:ext cx="42116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dirty="0">
                <a:latin typeface="Comic Sans MS" pitchFamily="66" charset="0"/>
              </a:rPr>
              <a:t>V průběhu praxe, kterou jsme zde </a:t>
            </a:r>
            <a:r>
              <a:rPr lang="cs-CZ" dirty="0" smtClean="0">
                <a:latin typeface="Comic Sans MS" pitchFamily="66" charset="0"/>
              </a:rPr>
              <a:t>vykonávaly </a:t>
            </a:r>
            <a:r>
              <a:rPr lang="cs-CZ" dirty="0">
                <a:latin typeface="Comic Sans MS" pitchFamily="66" charset="0"/>
              </a:rPr>
              <a:t>v měsících </a:t>
            </a:r>
            <a:r>
              <a:rPr lang="cs-CZ" dirty="0" smtClean="0">
                <a:latin typeface="Comic Sans MS" pitchFamily="66" charset="0"/>
              </a:rPr>
              <a:t>červnu až červenci, </a:t>
            </a:r>
            <a:r>
              <a:rPr lang="cs-CZ" dirty="0">
                <a:latin typeface="Comic Sans MS" pitchFamily="66" charset="0"/>
              </a:rPr>
              <a:t>jsme zažili dvě skupiny rekreantů. První skupinu tvořily skupiny zejména starších osob nebo pracovní kolektivy. Druhá skupina byli klasičtí rekreanti, zejména rodiny s dětmi, které sem přijížděly v období letních prázdnin. Atmosféra tu však je vždy výborná a hosté velmi příjemní.</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27051" y="3690615"/>
            <a:ext cx="4837112" cy="2735262"/>
          </a:xfrm>
        </p:spPr>
        <p:txBody>
          <a:bodyPr>
            <a:normAutofit/>
          </a:bodyPr>
          <a:lstStyle/>
          <a:p>
            <a:pPr eaLnBrk="1" hangingPunct="1">
              <a:buFont typeface="Wingdings" pitchFamily="2" charset="2"/>
              <a:buNone/>
              <a:defRPr/>
            </a:pPr>
            <a:r>
              <a:rPr lang="cs-CZ" sz="2000" dirty="0" smtClean="0">
                <a:latin typeface="Comic Sans MS" pitchFamily="66" charset="0"/>
              </a:rPr>
              <a:t>svatby a s ní související</a:t>
            </a:r>
          </a:p>
          <a:p>
            <a:pPr eaLnBrk="1" hangingPunct="1">
              <a:buFont typeface="Wingdings" pitchFamily="2" charset="2"/>
              <a:buNone/>
              <a:defRPr/>
            </a:pPr>
            <a:r>
              <a:rPr lang="cs-CZ" sz="2000" dirty="0" smtClean="0">
                <a:latin typeface="Comic Sans MS" pitchFamily="66" charset="0"/>
              </a:rPr>
              <a:t>obsluhu složitou. Co se týká skladby </a:t>
            </a:r>
          </a:p>
          <a:p>
            <a:pPr eaLnBrk="1" hangingPunct="1">
              <a:buFont typeface="Wingdings" pitchFamily="2" charset="2"/>
              <a:buNone/>
              <a:defRPr/>
            </a:pPr>
            <a:r>
              <a:rPr lang="cs-CZ" sz="2000" dirty="0" smtClean="0">
                <a:latin typeface="Comic Sans MS" pitchFamily="66" charset="0"/>
              </a:rPr>
              <a:t>jídelníčku, řekli bychom, že je určitě</a:t>
            </a:r>
          </a:p>
          <a:p>
            <a:pPr eaLnBrk="1" hangingPunct="1">
              <a:buFont typeface="Wingdings" pitchFamily="2" charset="2"/>
              <a:buNone/>
              <a:defRPr/>
            </a:pPr>
            <a:r>
              <a:rPr lang="cs-CZ" sz="2000" dirty="0" smtClean="0">
                <a:latin typeface="Comic Sans MS" pitchFamily="66" charset="0"/>
              </a:rPr>
              <a:t>zdravější než ten náš, český, pro naše</a:t>
            </a:r>
          </a:p>
          <a:p>
            <a:pPr eaLnBrk="1" hangingPunct="1">
              <a:buFont typeface="Wingdings" pitchFamily="2" charset="2"/>
              <a:buNone/>
              <a:defRPr/>
            </a:pPr>
            <a:r>
              <a:rPr lang="cs-CZ" sz="2000" dirty="0" smtClean="0">
                <a:latin typeface="Comic Sans MS" pitchFamily="66" charset="0"/>
              </a:rPr>
              <a:t>chuťové buňky však ne tak lákavý. Na</a:t>
            </a:r>
          </a:p>
          <a:p>
            <a:pPr eaLnBrk="1" hangingPunct="1">
              <a:buFont typeface="Wingdings" pitchFamily="2" charset="2"/>
              <a:buNone/>
              <a:defRPr/>
            </a:pPr>
            <a:r>
              <a:rPr lang="cs-CZ" sz="2000" dirty="0">
                <a:latin typeface="Comic Sans MS" pitchFamily="66" charset="0"/>
              </a:rPr>
              <a:t>n</a:t>
            </a:r>
            <a:r>
              <a:rPr lang="cs-CZ" sz="2000" dirty="0" smtClean="0">
                <a:latin typeface="Comic Sans MS" pitchFamily="66" charset="0"/>
              </a:rPr>
              <a:t>ěkteré potraviny a kombinace jsme         si prostě nezvykli.</a:t>
            </a:r>
          </a:p>
        </p:txBody>
      </p:sp>
      <p:sp>
        <p:nvSpPr>
          <p:cNvPr id="41986" name="Rectangle 2"/>
          <p:cNvSpPr>
            <a:spLocks noGrp="1" noChangeArrowheads="1"/>
          </p:cNvSpPr>
          <p:nvPr>
            <p:ph type="title"/>
          </p:nvPr>
        </p:nvSpPr>
        <p:spPr>
          <a:xfrm>
            <a:off x="179388" y="0"/>
            <a:ext cx="8964612" cy="1052513"/>
          </a:xfrm>
        </p:spPr>
        <p:txBody>
          <a:bodyPr/>
          <a:lstStyle/>
          <a:p>
            <a:pPr eaLnBrk="1" hangingPunct="1">
              <a:defRPr/>
            </a:pPr>
            <a:r>
              <a:rPr lang="cs-CZ" sz="4000" b="1" smtClean="0">
                <a:latin typeface="Comic Sans MS" pitchFamily="66" charset="0"/>
              </a:rPr>
              <a:t>Hotel Les Résidences du Colombier</a:t>
            </a:r>
          </a:p>
        </p:txBody>
      </p:sp>
      <p:pic>
        <p:nvPicPr>
          <p:cNvPr id="11268" name="Picture 4" descr="100_0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933825"/>
            <a:ext cx="35290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4643438" y="1125538"/>
            <a:ext cx="4500562" cy="2805112"/>
          </a:xfrm>
          <a:prstGeom prst="rect">
            <a:avLst/>
          </a:prstGeom>
          <a:noFill/>
          <a:ln w="9525">
            <a:noFill/>
            <a:miter lim="800000"/>
            <a:headEnd/>
            <a:tailEnd/>
          </a:ln>
          <a:effectLst/>
        </p:spPr>
        <p:txBody>
          <a:bodyPr>
            <a:spAutoFit/>
          </a:bodyPr>
          <a:lstStyle/>
          <a:p>
            <a:pPr>
              <a:defRPr/>
            </a:pPr>
            <a:r>
              <a:rPr lang="cs-CZ" sz="2000" dirty="0">
                <a:latin typeface="Comic Sans MS" pitchFamily="66" charset="0"/>
              </a:rPr>
              <a:t>Z hlediska gastronomického jsme</a:t>
            </a:r>
          </a:p>
          <a:p>
            <a:pPr>
              <a:defRPr/>
            </a:pPr>
            <a:r>
              <a:rPr lang="cs-CZ" sz="2000" dirty="0">
                <a:latin typeface="Comic Sans MS" pitchFamily="66" charset="0"/>
              </a:rPr>
              <a:t>prošli několika typy obsluhy: </a:t>
            </a:r>
          </a:p>
          <a:p>
            <a:pPr>
              <a:defRPr/>
            </a:pPr>
            <a:r>
              <a:rPr lang="cs-CZ" sz="2000" dirty="0">
                <a:latin typeface="Comic Sans MS" pitchFamily="66" charset="0"/>
              </a:rPr>
              <a:t>snídaně formou bufetu, oběd formou bufetu s možností výběru z několika hlavních chodů a večeře formou servisu  jednotného  menu. V průběhu pobytu  jsme zažili také slavnostní tabuli u </a:t>
            </a:r>
            <a:r>
              <a:rPr lang="cs-CZ" dirty="0">
                <a:latin typeface="Comic Sans MS" pitchFamily="66" charset="0"/>
              </a:rPr>
              <a:t>příležitosti </a:t>
            </a:r>
          </a:p>
          <a:p>
            <a:pPr>
              <a:defRPr/>
            </a:pPr>
            <a:endParaRPr lang="cs-CZ" dirty="0">
              <a:latin typeface="Comic Sans MS" pitchFamily="66" charset="0"/>
            </a:endParaRPr>
          </a:p>
        </p:txBody>
      </p:sp>
      <p:pic>
        <p:nvPicPr>
          <p:cNvPr id="11270" name="Picture 6" descr="100_02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35274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5613" y="1598613"/>
            <a:ext cx="8226425" cy="2117725"/>
          </a:xfrm>
        </p:spPr>
        <p:txBody>
          <a:bodyPr/>
          <a:lstStyle/>
          <a:p>
            <a:pPr eaLnBrk="1" hangingPunct="1">
              <a:defRPr/>
            </a:pPr>
            <a:r>
              <a:rPr lang="cs-CZ" sz="2000" dirty="0" smtClean="0">
                <a:latin typeface="Comic Sans MS" pitchFamily="66" charset="0"/>
              </a:rPr>
              <a:t>Pro nás bylo velmi netypické trávení volného času rekreanty a také přístup hotelu k této problematice. V hotelu je vyčleněn celý tým sezónních pracovníků, který hostům připravuje zajímavý program sportovní, kulturní a dokonce i vyjížďky do okolí. Také o děti je skvěle postaráno skupinou animátorek, které se o ně starají třeba celý den. </a:t>
            </a:r>
          </a:p>
        </p:txBody>
      </p:sp>
      <p:sp>
        <p:nvSpPr>
          <p:cNvPr id="43010" name="Rectangle 2"/>
          <p:cNvSpPr>
            <a:spLocks noGrp="1" noChangeArrowheads="1"/>
          </p:cNvSpPr>
          <p:nvPr>
            <p:ph type="title"/>
          </p:nvPr>
        </p:nvSpPr>
        <p:spPr>
          <a:xfrm>
            <a:off x="0" y="273050"/>
            <a:ext cx="9144000" cy="852488"/>
          </a:xfrm>
        </p:spPr>
        <p:txBody>
          <a:bodyPr/>
          <a:lstStyle/>
          <a:p>
            <a:pPr eaLnBrk="1" hangingPunct="1">
              <a:defRPr/>
            </a:pPr>
            <a:r>
              <a:rPr lang="cs-CZ" sz="4000" b="1" smtClean="0">
                <a:latin typeface="Comic Sans MS" pitchFamily="66" charset="0"/>
              </a:rPr>
              <a:t>Hotel Les Résidences du Colombier</a:t>
            </a:r>
          </a:p>
        </p:txBody>
      </p:sp>
      <p:pic>
        <p:nvPicPr>
          <p:cNvPr id="12292" name="Picture 6" descr="DSCI0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627438"/>
            <a:ext cx="3959225"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p:cNvSpPr txBox="1">
            <a:spLocks noChangeArrowheads="1"/>
          </p:cNvSpPr>
          <p:nvPr/>
        </p:nvSpPr>
        <p:spPr bwMode="auto">
          <a:xfrm>
            <a:off x="5292725" y="3952875"/>
            <a:ext cx="33829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a:latin typeface="Comic Sans MS" pitchFamily="66" charset="0"/>
              </a:rPr>
              <a:t>Hotel nepatří mezi pětihvězdičkové kolosy s veškerým luxusem, ale za zajímavou cenu nabízí hostům dobré zázemí pro příjemnou dovolenou.</a:t>
            </a:r>
          </a:p>
        </p:txBody>
      </p:sp>
      <p:sp>
        <p:nvSpPr>
          <p:cNvPr id="12294" name="Text Box 8"/>
          <p:cNvSpPr txBox="1">
            <a:spLocks noChangeArrowheads="1"/>
          </p:cNvSpPr>
          <p:nvPr/>
        </p:nvSpPr>
        <p:spPr bwMode="auto">
          <a:xfrm>
            <a:off x="6732588" y="6256338"/>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smtClean="0"/>
              <a:t>(Žaneta a Iveta)</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539750" y="1268413"/>
            <a:ext cx="8142288" cy="792162"/>
          </a:xfrm>
        </p:spPr>
        <p:txBody>
          <a:bodyPr/>
          <a:lstStyle/>
          <a:p>
            <a:pPr eaLnBrk="1" hangingPunct="1">
              <a:defRPr/>
            </a:pPr>
            <a:r>
              <a:rPr lang="cs-CZ" sz="2000" smtClean="0">
                <a:latin typeface="Comic Sans MS" pitchFamily="66" charset="0"/>
              </a:rPr>
              <a:t>Zařízení patří do stejného řetězce jako předcházející hotel. Také skladba rekreantů je podobná. </a:t>
            </a:r>
          </a:p>
          <a:p>
            <a:pPr eaLnBrk="1" hangingPunct="1">
              <a:defRPr/>
            </a:pPr>
            <a:endParaRPr lang="cs-CZ" sz="2000" smtClean="0">
              <a:latin typeface="Comic Sans MS" pitchFamily="66" charset="0"/>
            </a:endParaRPr>
          </a:p>
        </p:txBody>
      </p:sp>
      <p:sp>
        <p:nvSpPr>
          <p:cNvPr id="44034" name="Rectangle 2"/>
          <p:cNvSpPr>
            <a:spLocks noGrp="1" noChangeArrowheads="1"/>
          </p:cNvSpPr>
          <p:nvPr>
            <p:ph type="title"/>
          </p:nvPr>
        </p:nvSpPr>
        <p:spPr>
          <a:xfrm>
            <a:off x="455613" y="0"/>
            <a:ext cx="8226425" cy="1268413"/>
          </a:xfrm>
        </p:spPr>
        <p:txBody>
          <a:bodyPr>
            <a:normAutofit fontScale="90000"/>
          </a:bodyPr>
          <a:lstStyle/>
          <a:p>
            <a:pPr eaLnBrk="1" hangingPunct="1">
              <a:defRPr/>
            </a:pPr>
            <a:r>
              <a:rPr lang="cs-CZ" sz="4000" b="1" smtClean="0">
                <a:solidFill>
                  <a:schemeClr val="folHlink"/>
                </a:solidFill>
                <a:latin typeface="Comic Sans MS" pitchFamily="66" charset="0"/>
              </a:rPr>
              <a:t>Francie</a:t>
            </a:r>
            <a:br>
              <a:rPr lang="cs-CZ" sz="4000" b="1" smtClean="0">
                <a:solidFill>
                  <a:schemeClr val="folHlink"/>
                </a:solidFill>
                <a:latin typeface="Comic Sans MS" pitchFamily="66" charset="0"/>
              </a:rPr>
            </a:br>
            <a:r>
              <a:rPr lang="cs-CZ" sz="4000" b="1" smtClean="0">
                <a:latin typeface="Comic Sans MS" pitchFamily="66" charset="0"/>
              </a:rPr>
              <a:t>Hotel Le Domaine de l´Olivaie</a:t>
            </a:r>
          </a:p>
        </p:txBody>
      </p:sp>
      <p:sp>
        <p:nvSpPr>
          <p:cNvPr id="44036" name="Text Box 4"/>
          <p:cNvSpPr txBox="1">
            <a:spLocks noChangeArrowheads="1"/>
          </p:cNvSpPr>
          <p:nvPr/>
        </p:nvSpPr>
        <p:spPr bwMode="auto">
          <a:xfrm>
            <a:off x="4572001" y="2133600"/>
            <a:ext cx="4572000" cy="3139321"/>
          </a:xfrm>
          <a:prstGeom prst="rect">
            <a:avLst/>
          </a:prstGeom>
          <a:noFill/>
          <a:ln w="9525">
            <a:noFill/>
            <a:miter lim="800000"/>
            <a:headEnd/>
            <a:tailEnd/>
          </a:ln>
          <a:effectLst/>
        </p:spPr>
        <p:txBody>
          <a:bodyPr wrap="square">
            <a:spAutoFit/>
          </a:bodyPr>
          <a:lstStyle/>
          <a:p>
            <a:pPr>
              <a:defRPr/>
            </a:pPr>
            <a:r>
              <a:rPr lang="cs-CZ" dirty="0">
                <a:latin typeface="Comic Sans MS" pitchFamily="66" charset="0"/>
              </a:rPr>
              <a:t>Hotel je umístěn ve vesničce </a:t>
            </a:r>
            <a:r>
              <a:rPr lang="fr-FR" dirty="0" smtClean="0">
                <a:latin typeface="Comic Sans MS" pitchFamily="66" charset="0"/>
              </a:rPr>
              <a:t>Gilette,</a:t>
            </a:r>
            <a:r>
              <a:rPr lang="cs-CZ" dirty="0" smtClean="0">
                <a:latin typeface="Comic Sans MS" pitchFamily="66" charset="0"/>
              </a:rPr>
              <a:t> </a:t>
            </a:r>
            <a:r>
              <a:rPr lang="cs-CZ" dirty="0">
                <a:latin typeface="Comic Sans MS" pitchFamily="66" charset="0"/>
              </a:rPr>
              <a:t>která je umístěna vysoko v horách, kterým se zde říká Přímořské Alpy </a:t>
            </a:r>
            <a:r>
              <a:rPr lang="cs-CZ" dirty="0" smtClean="0">
                <a:latin typeface="Comic Sans MS" pitchFamily="66" charset="0"/>
              </a:rPr>
              <a:t>–</a:t>
            </a:r>
            <a:r>
              <a:rPr lang="fr-FR" dirty="0" smtClean="0">
                <a:latin typeface="Comic Sans MS" pitchFamily="66" charset="0"/>
              </a:rPr>
              <a:t>Alpes maritimes</a:t>
            </a:r>
            <a:r>
              <a:rPr lang="cs-CZ" dirty="0" smtClean="0">
                <a:latin typeface="Comic Sans MS" pitchFamily="66" charset="0"/>
              </a:rPr>
              <a:t>. </a:t>
            </a:r>
            <a:r>
              <a:rPr lang="cs-CZ" dirty="0">
                <a:latin typeface="Comic Sans MS" pitchFamily="66" charset="0"/>
              </a:rPr>
              <a:t>Vesnička je velmi stará a podobných výjevů v této oblasti najdeme hodně. Říká se jim </a:t>
            </a:r>
            <a:r>
              <a:rPr lang="cs-CZ" dirty="0" smtClean="0">
                <a:latin typeface="Comic Sans MS" pitchFamily="66" charset="0"/>
              </a:rPr>
              <a:t>„</a:t>
            </a:r>
            <a:r>
              <a:rPr lang="fr-FR" dirty="0" smtClean="0">
                <a:latin typeface="Comic Sans MS" pitchFamily="66" charset="0"/>
              </a:rPr>
              <a:t>les villages perchés“. </a:t>
            </a:r>
            <a:r>
              <a:rPr lang="cs-CZ" dirty="0" smtClean="0">
                <a:latin typeface="Comic Sans MS" pitchFamily="66" charset="0"/>
              </a:rPr>
              <a:t>Hotel </a:t>
            </a:r>
            <a:r>
              <a:rPr lang="cs-CZ" dirty="0">
                <a:latin typeface="Comic Sans MS" pitchFamily="66" charset="0"/>
              </a:rPr>
              <a:t>se nachází na Azurovém pobřeží, ale od pobřeží samotného je vzdálen asi 20 km</a:t>
            </a:r>
            <a:r>
              <a:rPr lang="cs-CZ" dirty="0" smtClean="0">
                <a:latin typeface="Comic Sans MS" pitchFamily="66" charset="0"/>
              </a:rPr>
              <a:t>. Není </a:t>
            </a:r>
            <a:r>
              <a:rPr lang="cs-CZ" dirty="0">
                <a:latin typeface="Comic Sans MS" pitchFamily="66" charset="0"/>
              </a:rPr>
              <a:t>tedy určen pro zaryté </a:t>
            </a:r>
            <a:r>
              <a:rPr lang="cs-CZ" dirty="0" smtClean="0">
                <a:latin typeface="Comic Sans MS" pitchFamily="66" charset="0"/>
              </a:rPr>
              <a:t>milovníky vody, </a:t>
            </a:r>
            <a:r>
              <a:rPr lang="cs-CZ" dirty="0">
                <a:latin typeface="Comic Sans MS" pitchFamily="66" charset="0"/>
              </a:rPr>
              <a:t>ale pro všestranně zaměřené jedince. </a:t>
            </a:r>
          </a:p>
        </p:txBody>
      </p:sp>
      <p:pic>
        <p:nvPicPr>
          <p:cNvPr id="13317" name="Picture 5" descr="DSCI0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133600"/>
            <a:ext cx="37433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684213" y="5103674"/>
            <a:ext cx="8459788" cy="1754326"/>
          </a:xfrm>
          <a:prstGeom prst="rect">
            <a:avLst/>
          </a:prstGeom>
          <a:noFill/>
          <a:ln w="9525">
            <a:noFill/>
            <a:miter lim="800000"/>
            <a:headEnd/>
            <a:tailEnd/>
          </a:ln>
          <a:effectLst/>
        </p:spPr>
        <p:txBody>
          <a:bodyPr wrap="square">
            <a:spAutoFit/>
          </a:bodyPr>
          <a:lstStyle/>
          <a:p>
            <a:pPr>
              <a:defRPr/>
            </a:pPr>
            <a:r>
              <a:rPr lang="cs-CZ" dirty="0">
                <a:latin typeface="Comic Sans MS" pitchFamily="66" charset="0"/>
              </a:rPr>
              <a:t>Můžeme se zde koupat, ale také provozovat horskou turistiku, zároveň se kochat historií a kulturou a v neposlední řadě i překrásnou přírodou. Kdo má rád klidnou dovolenou, bude určitě nadšen. Kdo má raději tepot velkého </a:t>
            </a:r>
            <a:r>
              <a:rPr lang="cs-CZ" dirty="0" smtClean="0">
                <a:latin typeface="Comic Sans MS" pitchFamily="66" charset="0"/>
              </a:rPr>
              <a:t>města </a:t>
            </a:r>
          </a:p>
          <a:p>
            <a:pPr>
              <a:defRPr/>
            </a:pPr>
            <a:r>
              <a:rPr lang="cs-CZ" dirty="0">
                <a:latin typeface="Comic Sans MS" pitchFamily="66" charset="0"/>
              </a:rPr>
              <a:t> </a:t>
            </a:r>
            <a:r>
              <a:rPr lang="cs-CZ" dirty="0" smtClean="0">
                <a:latin typeface="Comic Sans MS" pitchFamily="66" charset="0"/>
              </a:rPr>
              <a:t>           a </a:t>
            </a:r>
            <a:r>
              <a:rPr lang="cs-CZ" dirty="0">
                <a:latin typeface="Comic Sans MS" pitchFamily="66" charset="0"/>
              </a:rPr>
              <a:t>atmosféru přímořských letovisek, může vyrazit do nedaleké Nice, do </a:t>
            </a:r>
            <a:r>
              <a:rPr lang="cs-CZ" dirty="0" smtClean="0">
                <a:latin typeface="Comic Sans MS" pitchFamily="66" charset="0"/>
              </a:rPr>
              <a:t>    </a:t>
            </a:r>
          </a:p>
          <a:p>
            <a:pPr>
              <a:defRPr/>
            </a:pPr>
            <a:r>
              <a:rPr lang="cs-CZ" dirty="0" smtClean="0">
                <a:latin typeface="Comic Sans MS" pitchFamily="66" charset="0"/>
              </a:rPr>
              <a:t>                                   </a:t>
            </a:r>
            <a:r>
              <a:rPr lang="fr-FR" dirty="0" smtClean="0">
                <a:latin typeface="Comic Sans MS" pitchFamily="66" charset="0"/>
              </a:rPr>
              <a:t>Monaca </a:t>
            </a:r>
            <a:r>
              <a:rPr lang="cs-CZ" dirty="0" smtClean="0">
                <a:latin typeface="Comic Sans MS" pitchFamily="66" charset="0"/>
              </a:rPr>
              <a:t>nebo </a:t>
            </a:r>
            <a:r>
              <a:rPr lang="cs-CZ" dirty="0">
                <a:latin typeface="Comic Sans MS" pitchFamily="66" charset="0"/>
              </a:rPr>
              <a:t>Cannes. </a:t>
            </a:r>
            <a:r>
              <a:rPr lang="cs-CZ" dirty="0" smtClean="0">
                <a:latin typeface="Comic Sans MS" pitchFamily="66" charset="0"/>
              </a:rPr>
              <a:t>Prostě </a:t>
            </a:r>
            <a:r>
              <a:rPr lang="cs-CZ" dirty="0">
                <a:latin typeface="Comic Sans MS" pitchFamily="66" charset="0"/>
              </a:rPr>
              <a:t>ideální </a:t>
            </a:r>
            <a:r>
              <a:rPr lang="cs-CZ" dirty="0" smtClean="0">
                <a:latin typeface="Comic Sans MS" pitchFamily="66" charset="0"/>
              </a:rPr>
              <a:t>poloha…</a:t>
            </a:r>
            <a:endParaRPr lang="cs-CZ" dirty="0">
              <a:latin typeface="Comic Sans MS" pitchFamily="66" charset="0"/>
            </a:endParaRPr>
          </a:p>
          <a:p>
            <a:pPr>
              <a:defRPr/>
            </a:pPr>
            <a:endParaRPr lang="cs-CZ"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5613" y="1052513"/>
            <a:ext cx="8226425" cy="5043487"/>
          </a:xfrm>
        </p:spPr>
        <p:txBody>
          <a:bodyPr/>
          <a:lstStyle/>
          <a:p>
            <a:pPr eaLnBrk="1" hangingPunct="1">
              <a:defRPr/>
            </a:pPr>
            <a:r>
              <a:rPr lang="cs-CZ" sz="2000" dirty="0" smtClean="0">
                <a:latin typeface="Comic Sans MS" pitchFamily="66" charset="0"/>
              </a:rPr>
              <a:t>Na praxi v tomto hotelu jsme byly osm týdnů, a to je docela dlouhá doba na to, abychom poznaly, na jakém principu hotel funguje. Prošly jsme kuchyní, recepcí, úklidem, ale hlavně jsme se zdokonalovaly při servisu a přípravě jídel. Servis je na hotelu celkem jednoduchý, protože jak snídaně, tak i obědy, se podávají formou bufetu. Pouze večeře jsou slavnostnější a servírují se celkem čtyři chody – předkrm, hlavní chod, sýry a dezert. </a:t>
            </a:r>
          </a:p>
          <a:p>
            <a:pPr eaLnBrk="1" hangingPunct="1">
              <a:defRPr/>
            </a:pPr>
            <a:endParaRPr lang="cs-CZ" sz="2000" dirty="0">
              <a:latin typeface="Comic Sans MS" pitchFamily="66" charset="0"/>
            </a:endParaRPr>
          </a:p>
          <a:p>
            <a:pPr eaLnBrk="1" hangingPunct="1">
              <a:defRPr/>
            </a:pPr>
            <a:r>
              <a:rPr lang="cs-CZ" sz="2000" dirty="0" smtClean="0">
                <a:latin typeface="Comic Sans MS" pitchFamily="66" charset="0"/>
              </a:rPr>
              <a:t>Večeře se podávají</a:t>
            </a:r>
          </a:p>
          <a:p>
            <a:pPr marL="109728" indent="0" eaLnBrk="1" hangingPunct="1">
              <a:buNone/>
              <a:defRPr/>
            </a:pPr>
            <a:r>
              <a:rPr lang="cs-CZ" sz="2000" dirty="0">
                <a:latin typeface="Comic Sans MS" pitchFamily="66" charset="0"/>
              </a:rPr>
              <a:t> </a:t>
            </a:r>
            <a:r>
              <a:rPr lang="cs-CZ" sz="2000" dirty="0" smtClean="0">
                <a:latin typeface="Comic Sans MS" pitchFamily="66" charset="0"/>
              </a:rPr>
              <a:t>   ve vnitřní restauraci,</a:t>
            </a:r>
          </a:p>
          <a:p>
            <a:pPr marL="109728" indent="0" eaLnBrk="1" hangingPunct="1">
              <a:buNone/>
              <a:defRPr/>
            </a:pPr>
            <a:r>
              <a:rPr lang="cs-CZ" sz="2000" dirty="0">
                <a:latin typeface="Comic Sans MS" pitchFamily="66" charset="0"/>
              </a:rPr>
              <a:t> </a:t>
            </a:r>
            <a:r>
              <a:rPr lang="cs-CZ" sz="2000" dirty="0" smtClean="0">
                <a:latin typeface="Comic Sans MS" pitchFamily="66" charset="0"/>
              </a:rPr>
              <a:t>   přes léto však také</a:t>
            </a:r>
          </a:p>
          <a:p>
            <a:pPr marL="109728" indent="0" eaLnBrk="1" hangingPunct="1">
              <a:buNone/>
              <a:defRPr/>
            </a:pPr>
            <a:r>
              <a:rPr lang="cs-CZ" sz="2000" dirty="0">
                <a:latin typeface="Comic Sans MS" pitchFamily="66" charset="0"/>
              </a:rPr>
              <a:t> </a:t>
            </a:r>
            <a:r>
              <a:rPr lang="cs-CZ" sz="2000" dirty="0" smtClean="0">
                <a:latin typeface="Comic Sans MS" pitchFamily="66" charset="0"/>
              </a:rPr>
              <a:t>   často na letní terase.</a:t>
            </a:r>
          </a:p>
        </p:txBody>
      </p:sp>
      <p:sp>
        <p:nvSpPr>
          <p:cNvPr id="45058" name="Rectangle 2"/>
          <p:cNvSpPr>
            <a:spLocks noGrp="1" noChangeArrowheads="1"/>
          </p:cNvSpPr>
          <p:nvPr>
            <p:ph type="title"/>
          </p:nvPr>
        </p:nvSpPr>
        <p:spPr>
          <a:xfrm>
            <a:off x="455613" y="0"/>
            <a:ext cx="8226425" cy="981075"/>
          </a:xfrm>
        </p:spPr>
        <p:txBody>
          <a:bodyPr/>
          <a:lstStyle/>
          <a:p>
            <a:pPr eaLnBrk="1" hangingPunct="1">
              <a:defRPr/>
            </a:pPr>
            <a:r>
              <a:rPr lang="cs-CZ" sz="4000" b="1" smtClean="0">
                <a:latin typeface="Comic Sans MS" pitchFamily="66" charset="0"/>
              </a:rPr>
              <a:t>Hotel Le Domaine de l´Olivaie</a:t>
            </a:r>
          </a:p>
        </p:txBody>
      </p:sp>
      <p:pic>
        <p:nvPicPr>
          <p:cNvPr id="14340" name="Picture 7" descr="DSCI02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573016"/>
            <a:ext cx="3779837" cy="26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2068" y="852487"/>
            <a:ext cx="4517107" cy="3671888"/>
          </a:xfrm>
        </p:spPr>
        <p:txBody>
          <a:bodyPr/>
          <a:lstStyle/>
          <a:p>
            <a:pPr eaLnBrk="1" hangingPunct="1">
              <a:defRPr/>
            </a:pPr>
            <a:r>
              <a:rPr lang="cs-CZ" sz="2000" dirty="0" smtClean="0">
                <a:latin typeface="Comic Sans MS" pitchFamily="66" charset="0"/>
              </a:rPr>
              <a:t>Protože zařízení je spíš rekreačním střediskem, je třeba se o hosty postarat i z hlediska volného času. Na hotelu je perfektně propracován systém animace –zábavy pro klienta od ranních hodin až po večerní představení a pro jakoukoliv věkovou kategorii.</a:t>
            </a:r>
          </a:p>
        </p:txBody>
      </p:sp>
      <p:sp>
        <p:nvSpPr>
          <p:cNvPr id="46082" name="Rectangle 2"/>
          <p:cNvSpPr>
            <a:spLocks noGrp="1" noChangeArrowheads="1"/>
          </p:cNvSpPr>
          <p:nvPr>
            <p:ph type="title"/>
          </p:nvPr>
        </p:nvSpPr>
        <p:spPr>
          <a:xfrm>
            <a:off x="455613" y="0"/>
            <a:ext cx="8226425" cy="908050"/>
          </a:xfrm>
        </p:spPr>
        <p:txBody>
          <a:bodyPr/>
          <a:lstStyle/>
          <a:p>
            <a:pPr eaLnBrk="1" hangingPunct="1">
              <a:defRPr/>
            </a:pPr>
            <a:r>
              <a:rPr lang="cs-CZ" sz="4000" b="1" smtClean="0">
                <a:latin typeface="Comic Sans MS" pitchFamily="66" charset="0"/>
              </a:rPr>
              <a:t>Hotel Le Domaine de l´Olivaie</a:t>
            </a:r>
          </a:p>
        </p:txBody>
      </p:sp>
      <p:pic>
        <p:nvPicPr>
          <p:cNvPr id="15364" name="Picture 4" descr="DSCI0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052513"/>
            <a:ext cx="31670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4968081" y="3429000"/>
            <a:ext cx="3960813" cy="707886"/>
          </a:xfrm>
          <a:prstGeom prst="rect">
            <a:avLst/>
          </a:prstGeom>
          <a:noFill/>
          <a:ln w="9525">
            <a:noFill/>
            <a:miter lim="800000"/>
            <a:headEnd/>
            <a:tailEnd/>
          </a:ln>
          <a:effectLst/>
        </p:spPr>
        <p:txBody>
          <a:bodyPr wrap="square">
            <a:spAutoFit/>
          </a:bodyPr>
          <a:lstStyle/>
          <a:p>
            <a:pPr>
              <a:spcBef>
                <a:spcPct val="20000"/>
              </a:spcBef>
              <a:buClr>
                <a:schemeClr val="tx2"/>
              </a:buClr>
              <a:buSzPct val="115000"/>
              <a:buFont typeface="Wingdings" pitchFamily="2" charset="2"/>
              <a:buNone/>
              <a:defRPr/>
            </a:pPr>
            <a:r>
              <a:rPr lang="cs-CZ" sz="2000" dirty="0" smtClean="0">
                <a:effectLst>
                  <a:outerShdw blurRad="38100" dist="38100" dir="2700000" algn="tl">
                    <a:srgbClr val="000000"/>
                  </a:outerShdw>
                </a:effectLst>
                <a:latin typeface="Comic Sans MS" pitchFamily="66" charset="0"/>
              </a:rPr>
              <a:t>Volný čas jsme trávily většinou u hotelového bazénu </a:t>
            </a:r>
            <a:r>
              <a:rPr lang="cs-CZ" sz="2000" dirty="0" smtClean="0">
                <a:effectLst>
                  <a:outerShdw blurRad="38100" dist="38100" dir="2700000" algn="tl">
                    <a:srgbClr val="000000"/>
                  </a:outerShdw>
                </a:effectLst>
                <a:latin typeface="Comic Sans MS" pitchFamily="66" charset="0"/>
                <a:sym typeface="Wingdings" pitchFamily="2" charset="2"/>
              </a:rPr>
              <a:t></a:t>
            </a:r>
            <a:r>
              <a:rPr lang="cs-CZ" sz="2000" b="1" dirty="0" smtClean="0">
                <a:effectLst>
                  <a:outerShdw blurRad="38100" dist="38100" dir="2700000" algn="tl">
                    <a:srgbClr val="000000"/>
                  </a:outerShdw>
                </a:effectLst>
                <a:latin typeface="Comic Sans MS" pitchFamily="66" charset="0"/>
              </a:rPr>
              <a:t>.</a:t>
            </a:r>
            <a:endParaRPr lang="cs-CZ" sz="2000" dirty="0">
              <a:latin typeface="Comic Sans MS" pitchFamily="66" charset="0"/>
            </a:endParaRPr>
          </a:p>
        </p:txBody>
      </p:sp>
      <p:pic>
        <p:nvPicPr>
          <p:cNvPr id="15366" name="Picture 6" descr="P10309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365625"/>
            <a:ext cx="31686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434851" y="4116298"/>
            <a:ext cx="4124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dirty="0">
                <a:latin typeface="Comic Sans MS" pitchFamily="66" charset="0"/>
              </a:rPr>
              <a:t>Stejně jako u hotelu předcházejícího, i zde je obrovskou devizou spousta zábavy i odpočinku v krásném prostředí za přijatelnou cenu</a:t>
            </a:r>
            <a:r>
              <a:rPr lang="cs-CZ" sz="2000" dirty="0"/>
              <a:t>.</a:t>
            </a:r>
          </a:p>
        </p:txBody>
      </p:sp>
      <p:sp>
        <p:nvSpPr>
          <p:cNvPr id="15368" name="Text Box 8"/>
          <p:cNvSpPr txBox="1">
            <a:spLocks noChangeArrowheads="1"/>
          </p:cNvSpPr>
          <p:nvPr/>
        </p:nvSpPr>
        <p:spPr bwMode="auto">
          <a:xfrm>
            <a:off x="2916238" y="5929313"/>
            <a:ext cx="2303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smtClean="0"/>
              <a:t>(Nikola + Míša)</a:t>
            </a:r>
            <a:endParaRPr lang="cs-CZ" dirty="0"/>
          </a:p>
          <a:p>
            <a:pPr eaLnBrk="1" hangingPunct="1"/>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853</TotalTime>
  <Words>901</Words>
  <Application>Microsoft Office PowerPoint</Application>
  <PresentationFormat>Předvádění na obrazovce (4:3)</PresentationFormat>
  <Paragraphs>137</Paragraphs>
  <Slides>19</Slides>
  <Notes>19</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Shluk</vt:lpstr>
      <vt:lpstr>Učni ve francouzských hotelích</vt:lpstr>
      <vt:lpstr>ÚVOD</vt:lpstr>
      <vt:lpstr>Navštívená zařízení:</vt:lpstr>
      <vt:lpstr>Francie: Hotel Les Résidences du Colombier</vt:lpstr>
      <vt:lpstr>Hotel Les Résidences du Colombier</vt:lpstr>
      <vt:lpstr>Hotel Les Résidences du Colombier</vt:lpstr>
      <vt:lpstr>Francie Hotel Le Domaine de l´Olivaie</vt:lpstr>
      <vt:lpstr>Hotel Le Domaine de l´Olivaie</vt:lpstr>
      <vt:lpstr>Hotel Le Domaine de l´Olivaie</vt:lpstr>
      <vt:lpstr>Francie Hotel Les Essertets</vt:lpstr>
      <vt:lpstr>Hotel Les Essertets</vt:lpstr>
      <vt:lpstr>Hotel Les Essertets</vt:lpstr>
      <vt:lpstr>Hotel Les Essertets</vt:lpstr>
      <vt:lpstr>Co nám (ne)chutnalo …</vt:lpstr>
      <vt:lpstr>Co nám (ne)chutnalo…</vt:lpstr>
      <vt:lpstr>Co nám (ne)kchutnalo…</vt:lpstr>
      <vt:lpstr>Co nám chutnalo…</vt:lpstr>
      <vt:lpstr>Závěr:</vt:lpstr>
      <vt:lpstr>Závěrem…</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EVROPSKÉ STANDARDY V GASTRONOMII A TURISMU</dc:title>
  <dc:creator>Cechlova</dc:creator>
  <cp:lastModifiedBy>Trinerova Helena</cp:lastModifiedBy>
  <cp:revision>55</cp:revision>
  <dcterms:created xsi:type="dcterms:W3CDTF">2009-12-18T08:09:16Z</dcterms:created>
  <dcterms:modified xsi:type="dcterms:W3CDTF">2013-01-23T08:26:44Z</dcterms:modified>
</cp:coreProperties>
</file>