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58" r:id="rId5"/>
    <p:sldId id="272" r:id="rId6"/>
    <p:sldId id="273" r:id="rId7"/>
    <p:sldId id="274" r:id="rId8"/>
    <p:sldId id="275" r:id="rId9"/>
    <p:sldId id="261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60" r:id="rId18"/>
    <p:sldId id="270" r:id="rId19"/>
    <p:sldId id="271" r:id="rId20"/>
    <p:sldId id="276" r:id="rId21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5050"/>
    <a:srgbClr val="FF6600"/>
    <a:srgbClr val="66FF66"/>
    <a:srgbClr val="FF66CC"/>
    <a:srgbClr val="8D8E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9D358-F8FB-49F3-B710-3A410BED1F82}" type="datetimeFigureOut">
              <a:rPr lang="cs-CZ" smtClean="0"/>
              <a:t>4.1.2014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5CDDB-EFC6-4F75-AD1D-9D2122185F6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8626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9D358-F8FB-49F3-B710-3A410BED1F82}" type="datetimeFigureOut">
              <a:rPr lang="cs-CZ" smtClean="0"/>
              <a:t>4.1.2014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5CDDB-EFC6-4F75-AD1D-9D2122185F6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95985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9D358-F8FB-49F3-B710-3A410BED1F82}" type="datetimeFigureOut">
              <a:rPr lang="cs-CZ" smtClean="0"/>
              <a:t>4.1.2014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5CDDB-EFC6-4F75-AD1D-9D2122185F6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938945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9D358-F8FB-49F3-B710-3A410BED1F82}" type="datetimeFigureOut">
              <a:rPr lang="cs-CZ" smtClean="0"/>
              <a:t>4.1.2014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5CDDB-EFC6-4F75-AD1D-9D2122185F6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24363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9D358-F8FB-49F3-B710-3A410BED1F82}" type="datetimeFigureOut">
              <a:rPr lang="cs-CZ" smtClean="0"/>
              <a:t>4.1.2014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5CDDB-EFC6-4F75-AD1D-9D2122185F6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960485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9D358-F8FB-49F3-B710-3A410BED1F82}" type="datetimeFigureOut">
              <a:rPr lang="cs-CZ" smtClean="0"/>
              <a:t>4.1.2014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5CDDB-EFC6-4F75-AD1D-9D2122185F6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219219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9D358-F8FB-49F3-B710-3A410BED1F82}" type="datetimeFigureOut">
              <a:rPr lang="cs-CZ" smtClean="0"/>
              <a:t>4.1.2014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5CDDB-EFC6-4F75-AD1D-9D2122185F6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609232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9D358-F8FB-49F3-B710-3A410BED1F82}" type="datetimeFigureOut">
              <a:rPr lang="cs-CZ" smtClean="0"/>
              <a:t>4.1.2014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5CDDB-EFC6-4F75-AD1D-9D2122185F6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372504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9D358-F8FB-49F3-B710-3A410BED1F82}" type="datetimeFigureOut">
              <a:rPr lang="cs-CZ" smtClean="0"/>
              <a:t>4.1.2014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5CDDB-EFC6-4F75-AD1D-9D2122185F6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76791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9D358-F8FB-49F3-B710-3A410BED1F82}" type="datetimeFigureOut">
              <a:rPr lang="cs-CZ" smtClean="0"/>
              <a:t>4.1.2014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5CDDB-EFC6-4F75-AD1D-9D2122185F6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335511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9D358-F8FB-49F3-B710-3A410BED1F82}" type="datetimeFigureOut">
              <a:rPr lang="cs-CZ" smtClean="0"/>
              <a:t>4.1.2014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5CDDB-EFC6-4F75-AD1D-9D2122185F6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973611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19D358-F8FB-49F3-B710-3A410BED1F82}" type="datetimeFigureOut">
              <a:rPr lang="cs-CZ" smtClean="0"/>
              <a:t>4.1.2014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05CDDB-EFC6-4F75-AD1D-9D2122185F6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0193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g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g"/><Relationship Id="rId4" Type="http://schemas.openxmlformats.org/officeDocument/2006/relationships/image" Target="../media/image32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g"/><Relationship Id="rId4" Type="http://schemas.openxmlformats.org/officeDocument/2006/relationships/image" Target="../media/image36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068946" y="1122363"/>
            <a:ext cx="10058400" cy="1685231"/>
          </a:xfrm>
        </p:spPr>
        <p:txBody>
          <a:bodyPr>
            <a:normAutofit/>
          </a:bodyPr>
          <a:lstStyle/>
          <a:p>
            <a:r>
              <a:rPr lang="cs-C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Projekt |Leonardo da Vinci č. CZ/12/LLP – </a:t>
            </a:r>
            <a:r>
              <a:rPr lang="cs-CZ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LdV</a:t>
            </a:r>
            <a:r>
              <a:rPr lang="cs-C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/IVT/134228</a:t>
            </a:r>
            <a:br>
              <a:rPr lang="cs-C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Rozvoj praktických dovedností v kontextu evropské kultury a tradic</a:t>
            </a:r>
            <a:endParaRPr lang="cs-CZ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0955" y="3767246"/>
            <a:ext cx="6710718" cy="1590675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1673" y="3767246"/>
            <a:ext cx="2876550" cy="1590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5443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20738"/>
          </a:xfrm>
        </p:spPr>
        <p:txBody>
          <a:bodyPr/>
          <a:lstStyle/>
          <a:p>
            <a:r>
              <a:rPr lang="cs-CZ" b="1" dirty="0" smtClean="0"/>
              <a:t>Bavorská kuchyně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385888"/>
            <a:ext cx="10515600" cy="4791075"/>
          </a:xfrm>
        </p:spPr>
        <p:txBody>
          <a:bodyPr/>
          <a:lstStyle/>
          <a:p>
            <a:pPr marL="0" indent="0">
              <a:buNone/>
            </a:pPr>
            <a:r>
              <a:rPr lang="cs-CZ" dirty="0" smtClean="0"/>
              <a:t>„</a:t>
            </a:r>
            <a:r>
              <a:rPr lang="cs-CZ" dirty="0" err="1" smtClean="0"/>
              <a:t>Bierwurst</a:t>
            </a:r>
            <a:r>
              <a:rPr lang="cs-CZ" dirty="0" smtClean="0"/>
              <a:t>“ neboli pivní klobása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 smtClean="0"/>
              <a:t>„</a:t>
            </a:r>
            <a:r>
              <a:rPr lang="cs-CZ" dirty="0" err="1" smtClean="0"/>
              <a:t>Kasspatzle</a:t>
            </a:r>
            <a:r>
              <a:rPr lang="cs-CZ" dirty="0" smtClean="0"/>
              <a:t>“ neboli </a:t>
            </a:r>
          </a:p>
          <a:p>
            <a:pPr marL="0" indent="0">
              <a:buNone/>
            </a:pPr>
            <a:r>
              <a:rPr lang="cs-CZ" dirty="0" smtClean="0"/>
              <a:t>  sýrové domácí noky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 smtClean="0"/>
              <a:t>„</a:t>
            </a:r>
            <a:r>
              <a:rPr lang="cs-CZ" dirty="0" err="1" smtClean="0"/>
              <a:t>Semmelknodel</a:t>
            </a:r>
            <a:r>
              <a:rPr lang="cs-CZ" dirty="0" smtClean="0"/>
              <a:t>“ neboli knedlíky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 smtClean="0"/>
              <a:t>„</a:t>
            </a:r>
            <a:r>
              <a:rPr lang="cs-CZ" dirty="0" err="1" smtClean="0"/>
              <a:t>Spargel</a:t>
            </a:r>
            <a:r>
              <a:rPr lang="cs-CZ" dirty="0" smtClean="0"/>
              <a:t>“</a:t>
            </a:r>
          </a:p>
          <a:p>
            <a:pPr marL="0" indent="0">
              <a:buNone/>
            </a:pPr>
            <a:r>
              <a:rPr lang="cs-CZ" dirty="0" smtClean="0"/>
              <a:t>  neboli mladé chřestové výhonky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1684" y="983066"/>
            <a:ext cx="2196705" cy="1513286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1605" y="2133600"/>
            <a:ext cx="1905000" cy="1428750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2525" y="3429062"/>
            <a:ext cx="2082717" cy="1562038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3438" y="4991100"/>
            <a:ext cx="2118246" cy="1588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37915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20738"/>
          </a:xfrm>
        </p:spPr>
        <p:txBody>
          <a:bodyPr/>
          <a:lstStyle/>
          <a:p>
            <a:r>
              <a:rPr lang="cs-CZ" b="1" dirty="0" smtClean="0"/>
              <a:t>Středomořská francouzská kuchyně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385888"/>
            <a:ext cx="10515600" cy="47910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 smtClean="0"/>
              <a:t>„</a:t>
            </a:r>
            <a:r>
              <a:rPr lang="cs-CZ" dirty="0" err="1" smtClean="0"/>
              <a:t>Ratatouille</a:t>
            </a:r>
            <a:r>
              <a:rPr lang="cs-CZ" dirty="0" smtClean="0"/>
              <a:t>“ neboli dušená lilkovitá 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zelenina s paprikou a rajčaty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 smtClean="0"/>
              <a:t>„</a:t>
            </a:r>
            <a:r>
              <a:rPr lang="cs-CZ" dirty="0" err="1" smtClean="0"/>
              <a:t>Quiche</a:t>
            </a:r>
            <a:r>
              <a:rPr lang="cs-CZ" dirty="0" smtClean="0"/>
              <a:t> </a:t>
            </a:r>
            <a:r>
              <a:rPr lang="cs-CZ" dirty="0" err="1" smtClean="0"/>
              <a:t>lorraine</a:t>
            </a:r>
            <a:r>
              <a:rPr lang="cs-CZ" dirty="0" smtClean="0"/>
              <a:t>“ neboli   lotrinský sýrový koláč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 smtClean="0"/>
              <a:t>„</a:t>
            </a:r>
            <a:r>
              <a:rPr lang="cs-CZ" dirty="0" err="1" smtClean="0"/>
              <a:t>Pissaladiere</a:t>
            </a:r>
            <a:r>
              <a:rPr lang="cs-CZ" dirty="0" smtClean="0"/>
              <a:t>“ neboli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cibulový koláč s ančovičkami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 smtClean="0"/>
              <a:t>„</a:t>
            </a:r>
            <a:r>
              <a:rPr lang="cs-CZ" dirty="0" err="1" smtClean="0"/>
              <a:t>Tomates</a:t>
            </a:r>
            <a:r>
              <a:rPr lang="cs-CZ" dirty="0" smtClean="0"/>
              <a:t> </a:t>
            </a:r>
            <a:r>
              <a:rPr lang="cs-CZ" dirty="0" err="1" smtClean="0"/>
              <a:t>provencales</a:t>
            </a:r>
            <a:r>
              <a:rPr lang="cs-CZ" dirty="0" smtClean="0"/>
              <a:t>“ neboli zapečená rajčata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082280"/>
            <a:ext cx="2005013" cy="1503760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8219" y="1887145"/>
            <a:ext cx="2238375" cy="2038350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9775" y="3459907"/>
            <a:ext cx="1966914" cy="1791148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8219" y="4688084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0744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20738"/>
          </a:xfrm>
        </p:spPr>
        <p:txBody>
          <a:bodyPr/>
          <a:lstStyle/>
          <a:p>
            <a:r>
              <a:rPr lang="cs-CZ" b="1" dirty="0" smtClean="0"/>
              <a:t>Středomořská francouzská kuchyně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385888"/>
            <a:ext cx="10515600" cy="47910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 smtClean="0"/>
              <a:t>„</a:t>
            </a:r>
            <a:r>
              <a:rPr lang="cs-CZ" dirty="0" err="1" smtClean="0"/>
              <a:t>Moules</a:t>
            </a:r>
            <a:r>
              <a:rPr lang="cs-CZ" dirty="0" smtClean="0"/>
              <a:t> </a:t>
            </a:r>
            <a:r>
              <a:rPr lang="cs-CZ" dirty="0" err="1" smtClean="0"/>
              <a:t>frites</a:t>
            </a:r>
            <a:r>
              <a:rPr lang="cs-CZ" dirty="0" smtClean="0"/>
              <a:t>“ neboli  slávky na víně s </a:t>
            </a:r>
            <a:r>
              <a:rPr lang="cs-CZ" dirty="0" err="1" smtClean="0"/>
              <a:t>hranolkami</a:t>
            </a: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 smtClean="0"/>
              <a:t>„</a:t>
            </a:r>
            <a:r>
              <a:rPr lang="cs-CZ" dirty="0" err="1" smtClean="0"/>
              <a:t>Chevre</a:t>
            </a:r>
            <a:r>
              <a:rPr lang="cs-CZ" dirty="0" smtClean="0"/>
              <a:t> </a:t>
            </a:r>
            <a:r>
              <a:rPr lang="cs-CZ" dirty="0" err="1" smtClean="0"/>
              <a:t>chaud</a:t>
            </a:r>
            <a:r>
              <a:rPr lang="cs-CZ" dirty="0" smtClean="0"/>
              <a:t>“ neboli</a:t>
            </a:r>
          </a:p>
          <a:p>
            <a:pPr marL="0" indent="0">
              <a:buNone/>
            </a:pPr>
            <a:r>
              <a:rPr lang="cs-CZ" dirty="0" smtClean="0"/>
              <a:t>  salát se zapečeným kozím sýrem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 smtClean="0"/>
              <a:t>„</a:t>
            </a:r>
            <a:r>
              <a:rPr lang="cs-CZ" dirty="0" err="1" smtClean="0"/>
              <a:t>Magret</a:t>
            </a:r>
            <a:r>
              <a:rPr lang="cs-CZ" dirty="0" smtClean="0"/>
              <a:t> de </a:t>
            </a:r>
            <a:r>
              <a:rPr lang="cs-CZ" dirty="0" err="1" smtClean="0"/>
              <a:t>canard</a:t>
            </a:r>
            <a:r>
              <a:rPr lang="cs-CZ" dirty="0" smtClean="0"/>
              <a:t>“ neboli pečená kachní prsa 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</a:t>
            </a:r>
          </a:p>
          <a:p>
            <a:pPr marL="0" indent="0">
              <a:buNone/>
            </a:pPr>
            <a:r>
              <a:rPr lang="cs-CZ" dirty="0" smtClean="0"/>
              <a:t>„</a:t>
            </a:r>
            <a:r>
              <a:rPr lang="cs-CZ" dirty="0" err="1" smtClean="0"/>
              <a:t>Fondant</a:t>
            </a:r>
            <a:r>
              <a:rPr lang="cs-CZ" dirty="0" smtClean="0"/>
              <a:t> au </a:t>
            </a:r>
            <a:r>
              <a:rPr lang="cs-CZ" dirty="0" err="1" smtClean="0"/>
              <a:t>chocolat</a:t>
            </a:r>
            <a:r>
              <a:rPr lang="cs-CZ" dirty="0" smtClean="0"/>
              <a:t>“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čokoládový desert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9737" y="1000127"/>
            <a:ext cx="1905000" cy="1714500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157412"/>
            <a:ext cx="2628900" cy="1743075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8749" y="3781425"/>
            <a:ext cx="2466975" cy="1847850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9712" y="4643437"/>
            <a:ext cx="2638425" cy="173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7820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20738"/>
          </a:xfrm>
        </p:spPr>
        <p:txBody>
          <a:bodyPr/>
          <a:lstStyle/>
          <a:p>
            <a:r>
              <a:rPr lang="cs-CZ" b="1" dirty="0" smtClean="0"/>
              <a:t>Savojská francouzská kuchyně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385888"/>
            <a:ext cx="10515600" cy="487203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dirty="0" smtClean="0"/>
              <a:t>„</a:t>
            </a:r>
            <a:r>
              <a:rPr lang="cs-CZ" dirty="0" err="1"/>
              <a:t>T</a:t>
            </a:r>
            <a:r>
              <a:rPr lang="cs-CZ" dirty="0" err="1" smtClean="0"/>
              <a:t>artiflette</a:t>
            </a:r>
            <a:r>
              <a:rPr lang="cs-CZ" dirty="0" smtClean="0"/>
              <a:t>“ neboli zapékané 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brambory se sýrem </a:t>
            </a:r>
            <a:r>
              <a:rPr lang="cs-CZ" dirty="0" err="1" smtClean="0"/>
              <a:t>reblochon</a:t>
            </a: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 smtClean="0"/>
              <a:t>„Fondue </a:t>
            </a:r>
            <a:r>
              <a:rPr lang="cs-CZ" dirty="0" err="1" smtClean="0"/>
              <a:t>savoyarde</a:t>
            </a:r>
            <a:r>
              <a:rPr lang="cs-CZ" dirty="0" smtClean="0"/>
              <a:t>“ neboli sýrová specialita</a:t>
            </a:r>
          </a:p>
          <a:p>
            <a:pPr marL="0" indent="0">
              <a:buNone/>
            </a:pPr>
            <a:r>
              <a:rPr lang="cs-CZ" dirty="0" smtClean="0"/>
              <a:t>  </a:t>
            </a:r>
          </a:p>
          <a:p>
            <a:pPr marL="0" indent="0">
              <a:buNone/>
            </a:pPr>
            <a:r>
              <a:rPr lang="cs-CZ" dirty="0" smtClean="0"/>
              <a:t>„Raclette“ neboli grilovaný</a:t>
            </a:r>
          </a:p>
          <a:p>
            <a:pPr marL="0" indent="0">
              <a:buNone/>
            </a:pPr>
            <a:r>
              <a:rPr lang="cs-CZ" dirty="0" smtClean="0"/>
              <a:t>  sýr s bramborem a uzeninou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„</a:t>
            </a:r>
            <a:r>
              <a:rPr lang="cs-CZ" dirty="0" err="1" smtClean="0"/>
              <a:t>Gateau</a:t>
            </a:r>
            <a:r>
              <a:rPr lang="cs-CZ" dirty="0" smtClean="0"/>
              <a:t> de </a:t>
            </a:r>
            <a:r>
              <a:rPr lang="cs-CZ" dirty="0" err="1" smtClean="0"/>
              <a:t>Savoie</a:t>
            </a:r>
            <a:r>
              <a:rPr lang="cs-CZ" dirty="0" smtClean="0"/>
              <a:t>“ neboli savojská bábovka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0312" y="1057277"/>
            <a:ext cx="2181225" cy="1633813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5869" y="1874183"/>
            <a:ext cx="2619375" cy="1743075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5025" y="3383241"/>
            <a:ext cx="2362200" cy="1769370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1143" y="4700588"/>
            <a:ext cx="2624101" cy="1757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1009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20738"/>
          </a:xfrm>
        </p:spPr>
        <p:txBody>
          <a:bodyPr/>
          <a:lstStyle/>
          <a:p>
            <a:r>
              <a:rPr lang="cs-CZ" b="1" dirty="0" smtClean="0"/>
              <a:t>Lucemburská kuchyně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385888"/>
            <a:ext cx="10515600" cy="48720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 smtClean="0"/>
              <a:t>„</a:t>
            </a:r>
            <a:r>
              <a:rPr lang="cs-CZ" dirty="0" err="1" smtClean="0"/>
              <a:t>Moulen</a:t>
            </a:r>
            <a:r>
              <a:rPr lang="cs-CZ" dirty="0" smtClean="0"/>
              <a:t>“ neboli mušle po </a:t>
            </a:r>
            <a:r>
              <a:rPr lang="cs-CZ" dirty="0" err="1" smtClean="0"/>
              <a:t>lucembursku</a:t>
            </a: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 smtClean="0"/>
              <a:t>„</a:t>
            </a:r>
            <a:r>
              <a:rPr lang="cs-CZ" dirty="0" err="1"/>
              <a:t>Ferkelsrippchen</a:t>
            </a:r>
            <a:r>
              <a:rPr lang="cs-CZ" dirty="0"/>
              <a:t> </a:t>
            </a:r>
            <a:r>
              <a:rPr lang="cs-CZ" dirty="0" smtClean="0"/>
              <a:t>“ neboli 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grilovaná vepřová žebra</a:t>
            </a:r>
          </a:p>
          <a:p>
            <a:pPr marL="0" indent="0">
              <a:buNone/>
            </a:pPr>
            <a:r>
              <a:rPr lang="cs-CZ" dirty="0" smtClean="0"/>
              <a:t>  </a:t>
            </a:r>
          </a:p>
          <a:p>
            <a:pPr marL="0" indent="0">
              <a:buNone/>
            </a:pPr>
            <a:r>
              <a:rPr lang="cs-CZ" dirty="0" smtClean="0"/>
              <a:t>„</a:t>
            </a:r>
            <a:r>
              <a:rPr lang="cs-CZ" dirty="0" err="1" smtClean="0"/>
              <a:t>Judd</a:t>
            </a:r>
            <a:r>
              <a:rPr lang="cs-CZ" dirty="0" smtClean="0"/>
              <a:t> </a:t>
            </a:r>
            <a:r>
              <a:rPr lang="cs-CZ" dirty="0"/>
              <a:t>mat </a:t>
            </a:r>
            <a:r>
              <a:rPr lang="cs-CZ" dirty="0" err="1" smtClean="0"/>
              <a:t>gaardebounen</a:t>
            </a:r>
            <a:r>
              <a:rPr lang="cs-CZ" dirty="0" smtClean="0"/>
              <a:t>“ neboli uzené s fazolemi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„</a:t>
            </a:r>
            <a:r>
              <a:rPr lang="cs-CZ" dirty="0" err="1"/>
              <a:t>Traipen</a:t>
            </a:r>
            <a:r>
              <a:rPr lang="cs-CZ" dirty="0"/>
              <a:t> </a:t>
            </a:r>
            <a:r>
              <a:rPr lang="cs-CZ" dirty="0" smtClean="0"/>
              <a:t>“ neboli černý puding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7700" y="365126"/>
            <a:ext cx="2086675" cy="1891919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7825" y="1862138"/>
            <a:ext cx="2414587" cy="1808610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1562" y="3019425"/>
            <a:ext cx="2466975" cy="1847850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3383" y="4724399"/>
            <a:ext cx="2494317" cy="173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7824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20738"/>
          </a:xfrm>
        </p:spPr>
        <p:txBody>
          <a:bodyPr/>
          <a:lstStyle/>
          <a:p>
            <a:r>
              <a:rPr lang="cs-CZ" b="1" dirty="0" smtClean="0"/>
              <a:t>Martinická antilská kuchyně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385888"/>
            <a:ext cx="10515600" cy="48720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 smtClean="0"/>
              <a:t>„</a:t>
            </a:r>
            <a:r>
              <a:rPr lang="cs-CZ" dirty="0" err="1" smtClean="0"/>
              <a:t>Accras</a:t>
            </a:r>
            <a:r>
              <a:rPr lang="cs-CZ" dirty="0" smtClean="0"/>
              <a:t> de </a:t>
            </a:r>
            <a:r>
              <a:rPr lang="cs-CZ" dirty="0" err="1" smtClean="0"/>
              <a:t>morue</a:t>
            </a:r>
            <a:r>
              <a:rPr lang="cs-CZ" dirty="0" smtClean="0"/>
              <a:t>“ neboli smažené knedlíčky z tresky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 smtClean="0"/>
              <a:t>„</a:t>
            </a:r>
            <a:r>
              <a:rPr lang="cs-CZ" dirty="0" err="1" smtClean="0"/>
              <a:t>Boudin</a:t>
            </a:r>
            <a:r>
              <a:rPr lang="cs-CZ" dirty="0" smtClean="0"/>
              <a:t> </a:t>
            </a:r>
            <a:r>
              <a:rPr lang="cs-CZ" dirty="0" err="1" smtClean="0"/>
              <a:t>créole</a:t>
            </a:r>
            <a:r>
              <a:rPr lang="cs-CZ" dirty="0" smtClean="0"/>
              <a:t> “ neboli 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kreolské jelítko</a:t>
            </a:r>
          </a:p>
          <a:p>
            <a:pPr marL="0" indent="0">
              <a:buNone/>
            </a:pPr>
            <a:r>
              <a:rPr lang="cs-CZ" dirty="0" smtClean="0"/>
              <a:t>  </a:t>
            </a:r>
          </a:p>
          <a:p>
            <a:pPr marL="0" indent="0">
              <a:buNone/>
            </a:pPr>
            <a:r>
              <a:rPr lang="cs-CZ" dirty="0" smtClean="0"/>
              <a:t>„</a:t>
            </a:r>
            <a:r>
              <a:rPr lang="cs-CZ" dirty="0" err="1" smtClean="0"/>
              <a:t>Poulet</a:t>
            </a:r>
            <a:r>
              <a:rPr lang="cs-CZ" dirty="0" smtClean="0"/>
              <a:t> au </a:t>
            </a:r>
            <a:r>
              <a:rPr lang="cs-CZ" dirty="0" err="1" smtClean="0"/>
              <a:t>lait</a:t>
            </a:r>
            <a:r>
              <a:rPr lang="cs-CZ" dirty="0" smtClean="0"/>
              <a:t> de </a:t>
            </a:r>
            <a:r>
              <a:rPr lang="cs-CZ" dirty="0" err="1" smtClean="0"/>
              <a:t>coco</a:t>
            </a:r>
            <a:r>
              <a:rPr lang="cs-CZ" dirty="0" smtClean="0"/>
              <a:t>“ kuře v kokosovém mléce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„</a:t>
            </a:r>
            <a:r>
              <a:rPr lang="cs-CZ" dirty="0" err="1" smtClean="0"/>
              <a:t>Confitures</a:t>
            </a:r>
            <a:r>
              <a:rPr lang="cs-CZ" dirty="0" smtClean="0"/>
              <a:t> </a:t>
            </a:r>
            <a:r>
              <a:rPr lang="cs-CZ" dirty="0" err="1" smtClean="0"/>
              <a:t>fruits</a:t>
            </a:r>
            <a:r>
              <a:rPr lang="cs-CZ" dirty="0" smtClean="0"/>
              <a:t> </a:t>
            </a:r>
            <a:r>
              <a:rPr lang="cs-CZ" dirty="0" err="1" smtClean="0"/>
              <a:t>exotiques</a:t>
            </a:r>
            <a:r>
              <a:rPr lang="cs-CZ" dirty="0" smtClean="0"/>
              <a:t> “ 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neboli exotické marmelády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6350" y="775495"/>
            <a:ext cx="2686050" cy="1704975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6886" y="2058829"/>
            <a:ext cx="2066925" cy="1674209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3437" y="3153478"/>
            <a:ext cx="3124200" cy="2080511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9774" y="4509706"/>
            <a:ext cx="2228850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7192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20738"/>
          </a:xfrm>
        </p:spPr>
        <p:txBody>
          <a:bodyPr/>
          <a:lstStyle/>
          <a:p>
            <a:r>
              <a:rPr lang="cs-CZ" b="1" dirty="0" smtClean="0"/>
              <a:t>Martinická antilská kuchyně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385888"/>
            <a:ext cx="10515600" cy="487203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dirty="0" smtClean="0"/>
              <a:t>„</a:t>
            </a:r>
            <a:r>
              <a:rPr lang="cs-CZ" dirty="0" err="1" smtClean="0"/>
              <a:t>Beignet</a:t>
            </a:r>
            <a:r>
              <a:rPr lang="cs-CZ" dirty="0" smtClean="0"/>
              <a:t> </a:t>
            </a:r>
            <a:r>
              <a:rPr lang="cs-CZ" dirty="0" err="1" smtClean="0"/>
              <a:t>du</a:t>
            </a:r>
            <a:r>
              <a:rPr lang="cs-CZ" dirty="0" smtClean="0"/>
              <a:t> </a:t>
            </a:r>
            <a:r>
              <a:rPr lang="cs-CZ" dirty="0" err="1" smtClean="0"/>
              <a:t>Carnaval</a:t>
            </a:r>
            <a:r>
              <a:rPr lang="cs-CZ" dirty="0" smtClean="0"/>
              <a:t>“ neboli masopustní koblížky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 smtClean="0"/>
              <a:t>„</a:t>
            </a:r>
            <a:r>
              <a:rPr lang="cs-CZ" dirty="0" err="1" smtClean="0"/>
              <a:t>Planteur</a:t>
            </a:r>
            <a:r>
              <a:rPr lang="cs-CZ" dirty="0" smtClean="0"/>
              <a:t>“ neboli 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tropický koktail z bílého rumu</a:t>
            </a:r>
          </a:p>
          <a:p>
            <a:pPr marL="0" indent="0">
              <a:buNone/>
            </a:pPr>
            <a:r>
              <a:rPr lang="cs-CZ" dirty="0" smtClean="0"/>
              <a:t>  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„</a:t>
            </a:r>
            <a:r>
              <a:rPr lang="cs-CZ" dirty="0" err="1" smtClean="0"/>
              <a:t>Bananes</a:t>
            </a:r>
            <a:r>
              <a:rPr lang="cs-CZ" dirty="0" smtClean="0"/>
              <a:t> </a:t>
            </a:r>
            <a:r>
              <a:rPr lang="cs-CZ" dirty="0" err="1" smtClean="0"/>
              <a:t>flambées</a:t>
            </a:r>
            <a:r>
              <a:rPr lang="cs-CZ" dirty="0" smtClean="0"/>
              <a:t>“ neboli flambované banány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„</a:t>
            </a:r>
            <a:r>
              <a:rPr lang="cs-CZ" dirty="0" err="1" smtClean="0"/>
              <a:t>creme</a:t>
            </a:r>
            <a:r>
              <a:rPr lang="cs-CZ" dirty="0" smtClean="0"/>
              <a:t> </a:t>
            </a:r>
            <a:r>
              <a:rPr lang="cs-CZ" dirty="0" err="1" smtClean="0"/>
              <a:t>brulée</a:t>
            </a:r>
            <a:r>
              <a:rPr lang="cs-CZ" dirty="0" smtClean="0"/>
              <a:t> au </a:t>
            </a:r>
            <a:r>
              <a:rPr lang="cs-CZ" dirty="0" err="1" smtClean="0"/>
              <a:t>gingimbre</a:t>
            </a:r>
            <a:r>
              <a:rPr lang="cs-CZ" dirty="0" smtClean="0"/>
              <a:t>“ 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neboli </a:t>
            </a:r>
            <a:r>
              <a:rPr lang="cs-CZ" dirty="0" smtClean="0"/>
              <a:t>zázvorový krém s karamelem</a:t>
            </a:r>
            <a:endParaRPr lang="cs-CZ" dirty="0" smtClean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6762" y="671749"/>
            <a:ext cx="2800351" cy="1870634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1725" y="1869494"/>
            <a:ext cx="1590675" cy="2139458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2955" y="2978466"/>
            <a:ext cx="2747963" cy="2060972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020" y="5181551"/>
            <a:ext cx="2436760" cy="1276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94319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49299"/>
          </a:xfrm>
        </p:spPr>
        <p:txBody>
          <a:bodyPr/>
          <a:lstStyle/>
          <a:p>
            <a:r>
              <a:rPr lang="cs-CZ" b="1" dirty="0" smtClean="0"/>
              <a:t>Několik obrázků z naší praxe</a:t>
            </a:r>
            <a:endParaRPr lang="cs-CZ" b="1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3668" y="1559426"/>
            <a:ext cx="3424664" cy="4566218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78308">
            <a:off x="317810" y="2631364"/>
            <a:ext cx="4174537" cy="3127537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24559">
            <a:off x="7562448" y="2718371"/>
            <a:ext cx="4273813" cy="3201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31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49299"/>
          </a:xfrm>
        </p:spPr>
        <p:txBody>
          <a:bodyPr/>
          <a:lstStyle/>
          <a:p>
            <a:r>
              <a:rPr lang="cs-CZ" b="1" dirty="0" smtClean="0"/>
              <a:t>Několik obrázků z naší praxe</a:t>
            </a:r>
            <a:endParaRPr lang="cs-CZ" b="1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612" y="2007392"/>
            <a:ext cx="5038728" cy="3779046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5073" y="2007392"/>
            <a:ext cx="5038727" cy="3779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4326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49299"/>
          </a:xfrm>
        </p:spPr>
        <p:txBody>
          <a:bodyPr/>
          <a:lstStyle/>
          <a:p>
            <a:r>
              <a:rPr lang="cs-CZ" b="1" dirty="0" smtClean="0"/>
              <a:t>Několik obrázků z naší praxe</a:t>
            </a:r>
            <a:endParaRPr lang="cs-CZ" b="1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1" y="1279523"/>
            <a:ext cx="3862388" cy="5149851"/>
          </a:xfrm>
          <a:prstGeom prst="rect">
            <a:avLst/>
          </a:prstGeom>
          <a:ln>
            <a:solidFill>
              <a:srgbClr val="FFFF00"/>
            </a:solidFill>
          </a:ln>
          <a:effectLst>
            <a:softEdge rad="63500"/>
          </a:effectLst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0488" y="500063"/>
            <a:ext cx="3790949" cy="2843212"/>
          </a:xfrm>
          <a:prstGeom prst="rect">
            <a:avLst/>
          </a:prstGeom>
          <a:ln>
            <a:solidFill>
              <a:srgbClr val="FFFF00"/>
            </a:solidFill>
          </a:ln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0013" y="3757612"/>
            <a:ext cx="3782479" cy="2836859"/>
          </a:xfrm>
          <a:prstGeom prst="rect">
            <a:avLst/>
          </a:prstGeom>
          <a:ln>
            <a:solidFill>
              <a:srgbClr val="FFFF00"/>
            </a:solidFill>
          </a:ln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995" y="2335405"/>
            <a:ext cx="3787515" cy="2840636"/>
          </a:xfrm>
          <a:prstGeom prst="rect">
            <a:avLst/>
          </a:prstGeom>
          <a:ln>
            <a:solidFill>
              <a:srgbClr val="FFFF00"/>
            </a:solidFill>
          </a:ln>
        </p:spPr>
      </p:pic>
    </p:spTree>
    <p:extLst>
      <p:ext uri="{BB962C8B-B14F-4D97-AF65-F5344CB8AC3E}">
        <p14:creationId xmlns:p14="http://schemas.microsoft.com/office/powerpoint/2010/main" val="15213784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85789" y="428626"/>
            <a:ext cx="11001374" cy="3671888"/>
          </a:xfrm>
        </p:spPr>
        <p:txBody>
          <a:bodyPr/>
          <a:lstStyle/>
          <a:p>
            <a:r>
              <a:rPr lang="cs-CZ" dirty="0" smtClean="0"/>
              <a:t>Projekt mobilit se uskutečnil ve školním roce 2012/2013.</a:t>
            </a:r>
            <a:endParaRPr lang="cs-CZ" dirty="0"/>
          </a:p>
          <a:p>
            <a:r>
              <a:rPr lang="cs-CZ" dirty="0" smtClean="0"/>
              <a:t>Zúčastnilo se ho 17 žáků a studentů gastronomických oborů naší školy.</a:t>
            </a:r>
          </a:p>
          <a:p>
            <a:r>
              <a:rPr lang="cs-CZ" dirty="0" smtClean="0"/>
              <a:t>Stáží v německém městě </a:t>
            </a:r>
            <a:r>
              <a:rPr lang="en-US" dirty="0" err="1" smtClean="0"/>
              <a:t>Fussen</a:t>
            </a:r>
            <a:r>
              <a:rPr lang="cs-CZ" dirty="0" smtClean="0"/>
              <a:t> </a:t>
            </a:r>
            <a:r>
              <a:rPr lang="cs-CZ" dirty="0" smtClean="0"/>
              <a:t>v délce 2 měsíce se zúčastnili 4 žáci.</a:t>
            </a:r>
          </a:p>
          <a:p>
            <a:r>
              <a:rPr lang="cs-CZ" dirty="0" smtClean="0"/>
              <a:t>Stáží v lucemburském městě </a:t>
            </a:r>
            <a:r>
              <a:rPr lang="en-US" dirty="0" err="1" smtClean="0"/>
              <a:t>Vianden</a:t>
            </a:r>
            <a:r>
              <a:rPr lang="cs-CZ" dirty="0" smtClean="0"/>
              <a:t> </a:t>
            </a:r>
            <a:r>
              <a:rPr lang="cs-CZ" dirty="0" smtClean="0"/>
              <a:t>v délce 3 měsíce se zúčastnili 4 žáci.</a:t>
            </a:r>
          </a:p>
          <a:p>
            <a:r>
              <a:rPr lang="cs-CZ" dirty="0" smtClean="0"/>
              <a:t>Stáží v hotelech na Azurovém pobřeží ve Francii se zúčastnili 4 žáci.</a:t>
            </a:r>
          </a:p>
          <a:p>
            <a:r>
              <a:rPr lang="cs-CZ" dirty="0" smtClean="0"/>
              <a:t>Stáží v Savojských Alpách v délce 3 měsíce se zúčastnili 2 žáci.</a:t>
            </a:r>
          </a:p>
          <a:p>
            <a:r>
              <a:rPr lang="cs-CZ" dirty="0" smtClean="0"/>
              <a:t>Stáž na ostrově Martinik v délce 3 měsíce absolvovali 3 žáci.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575" y="4916570"/>
            <a:ext cx="6243638" cy="1941429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5038" y="4919533"/>
            <a:ext cx="6234112" cy="1938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6897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004552" y="669701"/>
            <a:ext cx="98008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Stáží se zúčastnili a všem je doporučují:</a:t>
            </a:r>
          </a:p>
          <a:p>
            <a:endParaRPr lang="cs-CZ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875760" y="1506828"/>
            <a:ext cx="3503055" cy="120032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Simona, Vojta a David</a:t>
            </a:r>
          </a:p>
          <a:p>
            <a:pPr algn="ctr"/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Hotel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Plein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Soleil</a:t>
            </a:r>
            <a:endParaRPr lang="cs-CZ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Martinique</a:t>
            </a:r>
            <a:endParaRPr lang="cs-CZ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7482624" y="1445272"/>
            <a:ext cx="2266682" cy="1323439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Tomáš a Honza, </a:t>
            </a:r>
          </a:p>
          <a:p>
            <a:pPr algn="ctr"/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Markéta a Eliška</a:t>
            </a:r>
          </a:p>
          <a:p>
            <a:pPr algn="ctr"/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Hotel Petry</a:t>
            </a:r>
          </a:p>
          <a:p>
            <a:pPr algn="ctr"/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Lucebumrsko</a:t>
            </a: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373488" y="3273827"/>
            <a:ext cx="2820474" cy="1200329"/>
          </a:xfrm>
          <a:prstGeom prst="rect">
            <a:avLst/>
          </a:prstGeom>
          <a:solidFill>
            <a:srgbClr val="FF66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Renata a Katka</a:t>
            </a:r>
          </a:p>
          <a:p>
            <a:pPr algn="ctr"/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Hotel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Ruchti´s</a:t>
            </a:r>
            <a:endParaRPr lang="cs-CZ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Německo</a:t>
            </a: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8506494" y="3273826"/>
            <a:ext cx="2485623" cy="1200329"/>
          </a:xfrm>
          <a:prstGeom prst="rect">
            <a:avLst/>
          </a:prstGeom>
          <a:solidFill>
            <a:srgbClr val="66FF66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Honza a Čestmír</a:t>
            </a:r>
          </a:p>
          <a:p>
            <a:pPr algn="ctr"/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Hotel Sommer</a:t>
            </a:r>
          </a:p>
          <a:p>
            <a:pPr algn="ctr"/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Německo</a:t>
            </a: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1107580" y="4762680"/>
            <a:ext cx="3039413" cy="1569660"/>
          </a:xfrm>
          <a:prstGeom prst="rect">
            <a:avLst/>
          </a:prstGeom>
          <a:solidFill>
            <a:srgbClr val="FF66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Míša a Maruška</a:t>
            </a:r>
          </a:p>
          <a:p>
            <a:pPr algn="ctr"/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Hotel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Le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Domaine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l´Olivaie</a:t>
            </a:r>
            <a:endParaRPr lang="cs-CZ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Francie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4481846" y="5388557"/>
            <a:ext cx="3000778" cy="12003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Michal a Vendula</a:t>
            </a:r>
          </a:p>
          <a:p>
            <a:pPr algn="ctr"/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Hotel Les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Essertets</a:t>
            </a:r>
            <a:endParaRPr lang="cs-CZ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Francie -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Savoie</a:t>
            </a: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7888308" y="4979270"/>
            <a:ext cx="2917067" cy="1323439"/>
          </a:xfrm>
          <a:prstGeom prst="rect">
            <a:avLst/>
          </a:prstGeom>
          <a:solidFill>
            <a:srgbClr val="FF5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Tomáš a Kuba</a:t>
            </a:r>
          </a:p>
          <a:p>
            <a:pPr algn="ctr"/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Hotel Les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Résidences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du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Colombier</a:t>
            </a:r>
            <a:endParaRPr lang="cs-CZ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Francie</a:t>
            </a: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7228" y="2893005"/>
            <a:ext cx="2286000" cy="1581150"/>
          </a:xfrm>
          <a:prstGeom prst="rect">
            <a:avLst/>
          </a:prstGeom>
          <a:ln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24760950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85789" y="428626"/>
            <a:ext cx="11001374" cy="367188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b="1" dirty="0" smtClean="0"/>
              <a:t>Partnery projetu byly tyto hotely:</a:t>
            </a:r>
          </a:p>
          <a:p>
            <a:pPr marL="0" indent="0">
              <a:buNone/>
            </a:pPr>
            <a:endParaRPr lang="cs-CZ" dirty="0" smtClean="0"/>
          </a:p>
          <a:p>
            <a:r>
              <a:rPr lang="cs-CZ" dirty="0" smtClean="0"/>
              <a:t>Německo – </a:t>
            </a:r>
            <a:r>
              <a:rPr lang="cs-CZ" dirty="0" err="1" smtClean="0"/>
              <a:t>Fussen</a:t>
            </a:r>
            <a:r>
              <a:rPr lang="cs-CZ" dirty="0" smtClean="0"/>
              <a:t>: hotel </a:t>
            </a:r>
            <a:r>
              <a:rPr lang="cs-CZ" dirty="0" err="1" smtClean="0"/>
              <a:t>Ruchti´s</a:t>
            </a:r>
            <a:r>
              <a:rPr lang="cs-CZ" dirty="0" smtClean="0"/>
              <a:t> a hotel Wolfgang Sommer</a:t>
            </a:r>
          </a:p>
          <a:p>
            <a:r>
              <a:rPr lang="cs-CZ" dirty="0" smtClean="0"/>
              <a:t>Lucembursko – </a:t>
            </a:r>
            <a:r>
              <a:rPr lang="cs-CZ" dirty="0" err="1" smtClean="0"/>
              <a:t>Vianden</a:t>
            </a:r>
            <a:r>
              <a:rPr lang="cs-CZ" dirty="0" smtClean="0"/>
              <a:t>: hotel Petry</a:t>
            </a:r>
          </a:p>
          <a:p>
            <a:r>
              <a:rPr lang="cs-CZ" dirty="0" smtClean="0"/>
              <a:t>Francie – </a:t>
            </a:r>
            <a:r>
              <a:rPr lang="cs-CZ" dirty="0" err="1" smtClean="0"/>
              <a:t>Fréjus</a:t>
            </a:r>
            <a:r>
              <a:rPr lang="cs-CZ" dirty="0" smtClean="0"/>
              <a:t>: hotel Les </a:t>
            </a:r>
            <a:r>
              <a:rPr lang="cs-CZ" dirty="0" err="1" smtClean="0"/>
              <a:t>Résidences</a:t>
            </a:r>
            <a:r>
              <a:rPr lang="cs-CZ" dirty="0" smtClean="0"/>
              <a:t> </a:t>
            </a:r>
            <a:r>
              <a:rPr lang="cs-CZ" dirty="0" err="1" smtClean="0"/>
              <a:t>du</a:t>
            </a:r>
            <a:r>
              <a:rPr lang="cs-CZ" dirty="0" smtClean="0"/>
              <a:t> </a:t>
            </a:r>
            <a:r>
              <a:rPr lang="cs-CZ" dirty="0" err="1" smtClean="0"/>
              <a:t>Colombier</a:t>
            </a:r>
            <a:endParaRPr lang="cs-CZ" dirty="0" smtClean="0"/>
          </a:p>
          <a:p>
            <a:r>
              <a:rPr lang="cs-CZ" dirty="0" smtClean="0"/>
              <a:t>Francie – </a:t>
            </a:r>
            <a:r>
              <a:rPr lang="cs-CZ" dirty="0" err="1" smtClean="0"/>
              <a:t>Gilette</a:t>
            </a:r>
            <a:r>
              <a:rPr lang="cs-CZ" dirty="0" smtClean="0"/>
              <a:t>: hotel </a:t>
            </a:r>
            <a:r>
              <a:rPr lang="cs-CZ" dirty="0" err="1" smtClean="0"/>
              <a:t>Le</a:t>
            </a:r>
            <a:r>
              <a:rPr lang="cs-CZ" dirty="0" smtClean="0"/>
              <a:t> </a:t>
            </a:r>
            <a:r>
              <a:rPr lang="cs-CZ" dirty="0" err="1" smtClean="0"/>
              <a:t>Domaine</a:t>
            </a:r>
            <a:r>
              <a:rPr lang="cs-CZ" dirty="0" smtClean="0"/>
              <a:t> de </a:t>
            </a:r>
            <a:r>
              <a:rPr lang="cs-CZ" dirty="0" err="1" smtClean="0"/>
              <a:t>l´Olivaie</a:t>
            </a:r>
            <a:endParaRPr lang="cs-CZ" dirty="0" smtClean="0"/>
          </a:p>
          <a:p>
            <a:r>
              <a:rPr lang="cs-CZ" dirty="0" smtClean="0"/>
              <a:t>Francie – </a:t>
            </a:r>
            <a:r>
              <a:rPr lang="cs-CZ" dirty="0" err="1" smtClean="0"/>
              <a:t>Praz-sur-Arly</a:t>
            </a:r>
            <a:r>
              <a:rPr lang="cs-CZ" dirty="0" smtClean="0"/>
              <a:t>: hotel Les </a:t>
            </a:r>
            <a:r>
              <a:rPr lang="cs-CZ" dirty="0" err="1" smtClean="0"/>
              <a:t>Essertets</a:t>
            </a:r>
            <a:endParaRPr lang="cs-CZ" dirty="0" smtClean="0"/>
          </a:p>
          <a:p>
            <a:r>
              <a:rPr lang="cs-CZ" dirty="0" err="1" smtClean="0"/>
              <a:t>Martinique</a:t>
            </a:r>
            <a:r>
              <a:rPr lang="cs-CZ" dirty="0" smtClean="0"/>
              <a:t>: hotel </a:t>
            </a:r>
            <a:r>
              <a:rPr lang="cs-CZ" dirty="0" err="1" smtClean="0"/>
              <a:t>Plein</a:t>
            </a:r>
            <a:r>
              <a:rPr lang="cs-CZ" dirty="0" smtClean="0"/>
              <a:t> </a:t>
            </a:r>
            <a:r>
              <a:rPr lang="cs-CZ" dirty="0" err="1" smtClean="0"/>
              <a:t>Soleil</a:t>
            </a:r>
            <a:endParaRPr lang="cs-CZ" dirty="0" smtClean="0"/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575" y="4916570"/>
            <a:ext cx="6243638" cy="1941429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5038" y="4919533"/>
            <a:ext cx="6234112" cy="1938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88984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95337" y="942974"/>
            <a:ext cx="10534650" cy="488632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b="1" dirty="0" smtClean="0"/>
              <a:t>Co bylo cílem projektu:</a:t>
            </a:r>
          </a:p>
          <a:p>
            <a:pPr marL="0" indent="0">
              <a:buNone/>
            </a:pPr>
            <a:endParaRPr lang="cs-CZ" b="1" dirty="0"/>
          </a:p>
          <a:p>
            <a:r>
              <a:rPr lang="cs-CZ" dirty="0"/>
              <a:t>n</a:t>
            </a:r>
            <a:r>
              <a:rPr lang="cs-CZ" dirty="0" smtClean="0"/>
              <a:t>aučit se v praxi přípravu pokrmů</a:t>
            </a:r>
          </a:p>
          <a:p>
            <a:r>
              <a:rPr lang="cs-CZ" dirty="0" smtClean="0"/>
              <a:t>získat zkušenosti s obsluhou hostů</a:t>
            </a:r>
          </a:p>
          <a:p>
            <a:r>
              <a:rPr lang="cs-CZ" dirty="0" smtClean="0"/>
              <a:t>poznat fungování hotelového komplexu</a:t>
            </a:r>
          </a:p>
          <a:p>
            <a:r>
              <a:rPr lang="cs-CZ" dirty="0" smtClean="0"/>
              <a:t>naučit se pracovat v kolektivu</a:t>
            </a:r>
          </a:p>
          <a:p>
            <a:r>
              <a:rPr lang="cs-CZ" dirty="0" smtClean="0"/>
              <a:t>poznat zajímavosti v zahraničí</a:t>
            </a:r>
          </a:p>
          <a:p>
            <a:r>
              <a:rPr lang="cs-CZ" dirty="0" smtClean="0"/>
              <a:t>poznat život v jiné zemi a kulturní rozdíly </a:t>
            </a:r>
          </a:p>
          <a:p>
            <a:r>
              <a:rPr lang="cs-CZ" dirty="0" smtClean="0"/>
              <a:t>zlepšit si jazykové znalosti</a:t>
            </a:r>
          </a:p>
          <a:p>
            <a:r>
              <a:rPr lang="cs-CZ" dirty="0" smtClean="0"/>
              <a:t>obohatit svůj osobní rozhled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3939" y="576641"/>
            <a:ext cx="3406048" cy="2266570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3940" y="2843211"/>
            <a:ext cx="3406047" cy="3577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6617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899620"/>
          </a:xfrm>
        </p:spPr>
        <p:txBody>
          <a:bodyPr>
            <a:normAutofit/>
          </a:bodyPr>
          <a:lstStyle/>
          <a:p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Co bylo mimo samotné stáže našim úkolem?</a:t>
            </a: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2498501"/>
            <a:ext cx="9144000" cy="2759299"/>
          </a:xfrm>
        </p:spPr>
        <p:txBody>
          <a:bodyPr>
            <a:normAutofit lnSpcReduction="10000"/>
          </a:bodyPr>
          <a:lstStyle/>
          <a:p>
            <a:pPr algn="l"/>
            <a:r>
              <a:rPr lang="cs-CZ" dirty="0" smtClean="0"/>
              <a:t>Seznámit naše spolužáky po návratu ze stáže s pokrmy nebo nápoji, které jsou pro danou zemi nebo region typické.</a:t>
            </a:r>
          </a:p>
          <a:p>
            <a:pPr algn="l"/>
            <a:r>
              <a:rPr lang="cs-CZ" dirty="0" smtClean="0"/>
              <a:t>Většinou jsme vycházeli z toho, co jsme v restauracích, kde jsme pracovali, nabízeli našim klientům. Protože někdy restaurace nabízely mezinárodní kuchyň, museli jsme se poptat místních obyvatel a pomoci si také internetem.</a:t>
            </a:r>
          </a:p>
          <a:p>
            <a:pPr algn="l"/>
            <a:r>
              <a:rPr lang="cs-CZ" dirty="0" smtClean="0"/>
              <a:t>Na dalších stránkách najdete nejtypičtější gastronomické pochoutky Bavorska, Savojska, Lucemburska, jižní Francie a Martiniku.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390224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500375"/>
          </a:xfrm>
        </p:spPr>
        <p:txBody>
          <a:bodyPr>
            <a:normAutofit/>
          </a:bodyPr>
          <a:lstStyle/>
          <a:p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Co bylo mimo samotné stáže našim úkolem?</a:t>
            </a: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13645" y="1764406"/>
            <a:ext cx="9354355" cy="4198511"/>
          </a:xfrm>
        </p:spPr>
        <p:txBody>
          <a:bodyPr>
            <a:normAutofit lnSpcReduction="10000"/>
          </a:bodyPr>
          <a:lstStyle/>
          <a:p>
            <a:pPr algn="l"/>
            <a:r>
              <a:rPr lang="cs-CZ" b="1" dirty="0" smtClean="0"/>
              <a:t>A co je pro jednotlivé regiony typické?</a:t>
            </a:r>
          </a:p>
          <a:p>
            <a:pPr algn="l"/>
            <a:r>
              <a:rPr lang="cs-CZ" b="1" dirty="0" smtClean="0"/>
              <a:t>V Bavorsku </a:t>
            </a:r>
            <a:r>
              <a:rPr lang="cs-CZ" dirty="0" smtClean="0"/>
              <a:t>je kuchyně hodně blízká té naší. Setkali jsme se s klasickými českými řízky, ovšem v </a:t>
            </a:r>
            <a:r>
              <a:rPr lang="cs-CZ" dirty="0" err="1" smtClean="0"/>
              <a:t>mega</a:t>
            </a:r>
            <a:r>
              <a:rPr lang="cs-CZ" dirty="0" smtClean="0"/>
              <a:t>-velikostech a někdy podávané s omáčkou </a:t>
            </a:r>
            <a:r>
              <a:rPr lang="cs-CZ" dirty="0" smtClean="0">
                <a:sym typeface="Wingdings" panose="05000000000000000000" pitchFamily="2" charset="2"/>
              </a:rPr>
              <a:t></a:t>
            </a:r>
            <a:r>
              <a:rPr lang="cs-CZ" dirty="0" smtClean="0"/>
              <a:t>. Hodně se konzumují uzeniny, klobásy, vepřové maso, to vše doprovázené zelím a knedlíkem. </a:t>
            </a:r>
          </a:p>
          <a:p>
            <a:pPr algn="l"/>
            <a:r>
              <a:rPr lang="cs-CZ" dirty="0" smtClean="0"/>
              <a:t>Nápojem číslo jedna je samozřejmě pivo.</a:t>
            </a:r>
          </a:p>
          <a:p>
            <a:pPr algn="l"/>
            <a:r>
              <a:rPr lang="cs-CZ" b="1" dirty="0" smtClean="0"/>
              <a:t>Lucemburská</a:t>
            </a:r>
            <a:r>
              <a:rPr lang="cs-CZ" dirty="0" smtClean="0"/>
              <a:t> kuchyně nás překvapila svou mezinárodností. Našli jsme v ní jídla, která vycházejí z kuchyně </a:t>
            </a:r>
            <a:r>
              <a:rPr lang="cs-CZ" dirty="0"/>
              <a:t>f</a:t>
            </a:r>
            <a:r>
              <a:rPr lang="cs-CZ" dirty="0" smtClean="0"/>
              <a:t>rancouzské, německé a belgické. Nic, co by nás vyloženě překvapilo, jsme neochutnali. </a:t>
            </a:r>
          </a:p>
          <a:p>
            <a:pPr algn="l"/>
            <a:r>
              <a:rPr lang="cs-CZ" dirty="0" smtClean="0"/>
              <a:t>Také nápoje jsou identické jako u nás. Hojně se pilo pivo, ale také víno.</a:t>
            </a:r>
          </a:p>
          <a:p>
            <a:pPr algn="l"/>
            <a:r>
              <a:rPr lang="cs-CZ" dirty="0" smtClean="0"/>
              <a:t>Je to asi dáno tím, že město </a:t>
            </a:r>
            <a:r>
              <a:rPr lang="cs-CZ" dirty="0" err="1" smtClean="0"/>
              <a:t>Vianden</a:t>
            </a:r>
            <a:r>
              <a:rPr lang="cs-CZ" dirty="0" smtClean="0"/>
              <a:t> je turistickou křižovatkou.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51377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500375"/>
          </a:xfrm>
        </p:spPr>
        <p:txBody>
          <a:bodyPr>
            <a:normAutofit/>
          </a:bodyPr>
          <a:lstStyle/>
          <a:p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Co bylo mimo samotné stáže našim úkolem?</a:t>
            </a: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13645" y="2112135"/>
            <a:ext cx="9354355" cy="4198511"/>
          </a:xfrm>
        </p:spPr>
        <p:txBody>
          <a:bodyPr>
            <a:normAutofit/>
          </a:bodyPr>
          <a:lstStyle/>
          <a:p>
            <a:pPr algn="l"/>
            <a:r>
              <a:rPr lang="cs-CZ" b="1" dirty="0" smtClean="0"/>
              <a:t>Francie</a:t>
            </a:r>
            <a:r>
              <a:rPr lang="cs-CZ" dirty="0" smtClean="0"/>
              <a:t> nás překvapila rozdílem mezi pokrmy nabízenými v oblasti Středomoří a v Savojsku. Středomořská kuchyně je lehká, založená na čerstvé nebo tepelně upravené zelenině, rybách, plodech moře a masech v rychlé úpravě. Francouzi milují maso, ze kterého ještě vytéká krvavá šťáva, a s tím jsme se dlouho nemohli vypořádat.</a:t>
            </a:r>
          </a:p>
          <a:p>
            <a:pPr algn="l"/>
            <a:r>
              <a:rPr lang="cs-CZ" dirty="0" smtClean="0"/>
              <a:t>V </a:t>
            </a:r>
            <a:r>
              <a:rPr lang="cs-CZ" b="1" dirty="0" smtClean="0"/>
              <a:t>Savojsku</a:t>
            </a:r>
            <a:r>
              <a:rPr lang="cs-CZ" dirty="0" smtClean="0"/>
              <a:t> je naopak základem kuchyně maso, sýry, brambory, prostě pokrmy, která jsou hutné, syté, které zahřejí. Ochutnali jsme však také šneky, mušle, kozí sýry a další pochoutky.</a:t>
            </a:r>
          </a:p>
          <a:p>
            <a:pPr algn="l"/>
            <a:r>
              <a:rPr lang="cs-CZ" dirty="0" smtClean="0"/>
              <a:t>Zapíjet jídlo ve Francii můžete pouze čistou vodou nebo vínem. Sladké nápoje jsou téměř zakázány </a:t>
            </a:r>
            <a:r>
              <a:rPr lang="cs-CZ" dirty="0" smtClean="0">
                <a:sym typeface="Wingdings" panose="05000000000000000000" pitchFamily="2" charset="2"/>
              </a:rPr>
              <a:t>.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92612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500375"/>
          </a:xfrm>
        </p:spPr>
        <p:txBody>
          <a:bodyPr>
            <a:normAutofit/>
          </a:bodyPr>
          <a:lstStyle/>
          <a:p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Co bylo mimo samotné stáže našim úkolem?</a:t>
            </a: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17938" y="2060620"/>
            <a:ext cx="9350062" cy="4185632"/>
          </a:xfrm>
        </p:spPr>
        <p:txBody>
          <a:bodyPr>
            <a:normAutofit/>
          </a:bodyPr>
          <a:lstStyle/>
          <a:p>
            <a:pPr algn="l"/>
            <a:r>
              <a:rPr lang="cs-CZ" dirty="0" smtClean="0"/>
              <a:t>Gastronomie ostrova </a:t>
            </a:r>
            <a:r>
              <a:rPr lang="cs-CZ" b="1" dirty="0" err="1" smtClean="0"/>
              <a:t>Martinique</a:t>
            </a:r>
            <a:r>
              <a:rPr lang="cs-CZ" dirty="0" smtClean="0"/>
              <a:t> v sobě snoubí vlivy místní – antilské, a vlivy kolonizátorů – Francouzů. Tato směs dvou kultur vytvořila z místní kuchyně opravdovou delikatesu. </a:t>
            </a:r>
          </a:p>
          <a:p>
            <a:pPr algn="l"/>
            <a:r>
              <a:rPr lang="cs-CZ" dirty="0" smtClean="0"/>
              <a:t>Principy používané v kuchyni francouzské se přenesly i na suroviny místní, ryby, plody moře, místní druhy zeleniny, místní exotické ovoce. </a:t>
            </a:r>
          </a:p>
          <a:p>
            <a:pPr algn="l"/>
            <a:r>
              <a:rPr lang="cs-CZ" dirty="0" smtClean="0"/>
              <a:t>Kuchyně je lehká a často se v ní vyskytuje kombinace slaného a sladkého, např. maso a ovoce. Velmi časté jsou pokrmy z banánů a kokosu.</a:t>
            </a:r>
          </a:p>
          <a:p>
            <a:pPr algn="l"/>
            <a:r>
              <a:rPr lang="cs-CZ" dirty="0" smtClean="0"/>
              <a:t>Na Martiniku se pěstuje cukrová třtina, která souží k výrobě třtinového cukru a vynikajícího rumu. Ten je zase základem koktejlů a punčů, jako jsou </a:t>
            </a:r>
            <a:r>
              <a:rPr lang="cs-CZ" dirty="0" err="1" smtClean="0"/>
              <a:t>Planteur</a:t>
            </a:r>
            <a:r>
              <a:rPr lang="cs-CZ" dirty="0" smtClean="0"/>
              <a:t>, </a:t>
            </a:r>
            <a:r>
              <a:rPr lang="cs-CZ" dirty="0" err="1" smtClean="0"/>
              <a:t>shrubb</a:t>
            </a:r>
            <a:r>
              <a:rPr lang="cs-CZ" dirty="0" smtClean="0"/>
              <a:t>, </a:t>
            </a:r>
            <a:r>
              <a:rPr lang="cs-CZ" dirty="0" err="1" smtClean="0"/>
              <a:t>cuba</a:t>
            </a:r>
            <a:r>
              <a:rPr lang="cs-CZ" dirty="0" smtClean="0"/>
              <a:t> </a:t>
            </a:r>
            <a:r>
              <a:rPr lang="cs-CZ" dirty="0" err="1" smtClean="0"/>
              <a:t>libre</a:t>
            </a:r>
            <a:r>
              <a:rPr lang="cs-CZ" dirty="0" smtClean="0"/>
              <a:t>, </a:t>
            </a:r>
            <a:r>
              <a:rPr lang="cs-CZ" dirty="0" err="1" smtClean="0"/>
              <a:t>mojito</a:t>
            </a:r>
            <a:r>
              <a:rPr lang="cs-CZ" dirty="0" smtClean="0"/>
              <a:t> atd.</a:t>
            </a:r>
          </a:p>
          <a:p>
            <a:pPr algn="l"/>
            <a:endParaRPr lang="cs-CZ" dirty="0" smtClean="0"/>
          </a:p>
          <a:p>
            <a:pPr algn="l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723833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20738"/>
          </a:xfrm>
        </p:spPr>
        <p:txBody>
          <a:bodyPr/>
          <a:lstStyle/>
          <a:p>
            <a:r>
              <a:rPr lang="cs-CZ" b="1" dirty="0" smtClean="0"/>
              <a:t>Bavorská kuchyně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385888"/>
            <a:ext cx="10515600" cy="4791075"/>
          </a:xfrm>
        </p:spPr>
        <p:txBody>
          <a:bodyPr/>
          <a:lstStyle/>
          <a:p>
            <a:pPr marL="0" indent="0">
              <a:buNone/>
            </a:pPr>
            <a:r>
              <a:rPr lang="cs-CZ" dirty="0" smtClean="0"/>
              <a:t>„</a:t>
            </a:r>
            <a:r>
              <a:rPr lang="cs-CZ" dirty="0" err="1" smtClean="0"/>
              <a:t>Bayerisches</a:t>
            </a:r>
            <a:r>
              <a:rPr lang="cs-CZ" dirty="0" smtClean="0"/>
              <a:t> </a:t>
            </a:r>
            <a:r>
              <a:rPr lang="cs-CZ" dirty="0" err="1" smtClean="0"/>
              <a:t>bier</a:t>
            </a:r>
            <a:r>
              <a:rPr lang="cs-CZ" dirty="0" smtClean="0"/>
              <a:t>“ neboli bavorské pivo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 smtClean="0"/>
              <a:t>„</a:t>
            </a:r>
            <a:r>
              <a:rPr lang="cs-CZ" dirty="0" err="1" smtClean="0"/>
              <a:t>Allgauer</a:t>
            </a:r>
            <a:r>
              <a:rPr lang="cs-CZ" dirty="0" smtClean="0"/>
              <a:t> </a:t>
            </a:r>
            <a:r>
              <a:rPr lang="cs-CZ" dirty="0" err="1" smtClean="0"/>
              <a:t>Bergkase</a:t>
            </a:r>
            <a:r>
              <a:rPr lang="cs-CZ" dirty="0" smtClean="0"/>
              <a:t>“ neboli </a:t>
            </a:r>
          </a:p>
          <a:p>
            <a:pPr marL="0" indent="0">
              <a:buNone/>
            </a:pPr>
            <a:r>
              <a:rPr lang="cs-CZ" dirty="0" smtClean="0"/>
              <a:t>  horský sýr z oblasti </a:t>
            </a:r>
            <a:r>
              <a:rPr lang="cs-CZ" dirty="0" err="1" smtClean="0"/>
              <a:t>Allgau</a:t>
            </a: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 smtClean="0"/>
              <a:t>„</a:t>
            </a:r>
            <a:r>
              <a:rPr lang="cs-CZ" dirty="0" err="1" smtClean="0"/>
              <a:t>Auszogne</a:t>
            </a:r>
            <a:r>
              <a:rPr lang="cs-CZ" dirty="0" smtClean="0"/>
              <a:t>“ neboli smažené sladké koblížky z Bavorska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 smtClean="0"/>
              <a:t>„</a:t>
            </a:r>
            <a:r>
              <a:rPr lang="cs-CZ" dirty="0" err="1" smtClean="0"/>
              <a:t>Bayerischer</a:t>
            </a:r>
            <a:r>
              <a:rPr lang="cs-CZ" dirty="0" smtClean="0"/>
              <a:t> </a:t>
            </a:r>
            <a:r>
              <a:rPr lang="cs-CZ" dirty="0" err="1" smtClean="0"/>
              <a:t>Schweinebraten</a:t>
            </a:r>
            <a:r>
              <a:rPr lang="cs-CZ" dirty="0" smtClean="0"/>
              <a:t>“</a:t>
            </a:r>
          </a:p>
          <a:p>
            <a:pPr marL="0" indent="0">
              <a:buNone/>
            </a:pPr>
            <a:r>
              <a:rPr lang="cs-CZ" dirty="0" smtClean="0"/>
              <a:t>  neboli bavorská vepřové pečeně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0974" y="914401"/>
            <a:ext cx="1905000" cy="1428750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3538" y="2214562"/>
            <a:ext cx="1905000" cy="1428750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5893" y="3303022"/>
            <a:ext cx="2088357" cy="1564252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5392" y="4867274"/>
            <a:ext cx="2206292" cy="1652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3413915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837</TotalTime>
  <Words>1044</Words>
  <Application>Microsoft Office PowerPoint</Application>
  <PresentationFormat>Širokoúhlá obrazovka</PresentationFormat>
  <Paragraphs>154</Paragraphs>
  <Slides>20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Wingdings</vt:lpstr>
      <vt:lpstr>Motiv Office</vt:lpstr>
      <vt:lpstr>Projekt |Leonardo da Vinci č. CZ/12/LLP – LdV/IVT/134228  Rozvoj praktických dovedností v kontextu evropské kultury a tradic</vt:lpstr>
      <vt:lpstr>Prezentace aplikace PowerPoint</vt:lpstr>
      <vt:lpstr>Prezentace aplikace PowerPoint</vt:lpstr>
      <vt:lpstr>Prezentace aplikace PowerPoint</vt:lpstr>
      <vt:lpstr>Co bylo mimo samotné stáže našim úkolem?</vt:lpstr>
      <vt:lpstr>Co bylo mimo samotné stáže našim úkolem?</vt:lpstr>
      <vt:lpstr>Co bylo mimo samotné stáže našim úkolem?</vt:lpstr>
      <vt:lpstr>Co bylo mimo samotné stáže našim úkolem?</vt:lpstr>
      <vt:lpstr>Bavorská kuchyně</vt:lpstr>
      <vt:lpstr>Bavorská kuchyně</vt:lpstr>
      <vt:lpstr>Středomořská francouzská kuchyně</vt:lpstr>
      <vt:lpstr>Středomořská francouzská kuchyně</vt:lpstr>
      <vt:lpstr>Savojská francouzská kuchyně</vt:lpstr>
      <vt:lpstr>Lucemburská kuchyně</vt:lpstr>
      <vt:lpstr>Martinická antilská kuchyně</vt:lpstr>
      <vt:lpstr>Martinická antilská kuchyně</vt:lpstr>
      <vt:lpstr>Několik obrázků z naší praxe</vt:lpstr>
      <vt:lpstr>Několik obrázků z naší praxe</vt:lpstr>
      <vt:lpstr>Několik obrázků z naší praxe</vt:lpstr>
      <vt:lpstr>Prezentace aplikace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Projekt |Leonardo da Vinci č. CZ/12/LLP – LdV/IVT/134228  blablabla</dc:title>
  <dc:creator>cechlova.ivana</dc:creator>
  <cp:lastModifiedBy>cechlova.ivana</cp:lastModifiedBy>
  <cp:revision>28</cp:revision>
  <dcterms:created xsi:type="dcterms:W3CDTF">2014-01-03T17:48:48Z</dcterms:created>
  <dcterms:modified xsi:type="dcterms:W3CDTF">2014-01-04T18:38:08Z</dcterms:modified>
</cp:coreProperties>
</file>