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9" r:id="rId3"/>
    <p:sldId id="290" r:id="rId4"/>
    <p:sldId id="257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0" r:id="rId15"/>
    <p:sldId id="271" r:id="rId16"/>
    <p:sldId id="285" r:id="rId17"/>
    <p:sldId id="286" r:id="rId18"/>
    <p:sldId id="287" r:id="rId19"/>
    <p:sldId id="288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4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éta Juřenčáková" initials="MJ" lastIdx="1" clrIdx="0">
    <p:extLst>
      <p:ext uri="{19B8F6BF-5375-455C-9EA6-DF929625EA0E}">
        <p15:presenceInfo xmlns:p15="http://schemas.microsoft.com/office/powerpoint/2012/main" userId="S-1-5-21-2503962109-358887626-2939000186-6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0472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48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940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741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870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865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909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129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87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4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907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60A95-7B84-42E2-9277-CC6884BE9E11}" type="datetimeFigureOut">
              <a:rPr lang="cs-CZ" smtClean="0"/>
              <a:t>29.11.2022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1B023-2782-4D49-A444-3AE8CBC186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893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57" y="276023"/>
            <a:ext cx="8381086" cy="6293065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3999" y="663711"/>
            <a:ext cx="9144001" cy="1652452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Erasmus +</a:t>
            </a:r>
          </a:p>
          <a:p>
            <a:r>
              <a:rPr lang="cs-CZ" sz="4400" b="1" dirty="0" smtClean="0"/>
              <a:t>Lotyšsko 2022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31174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Snídaně formou bufetu ve čtyřhvězdičkovém hotelu v Rize.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3855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Jedna z restaurací, ve kterých probíhala mobilita.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267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Další pobočka restaurace.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99" y="1825625"/>
            <a:ext cx="8586401" cy="4351338"/>
          </a:xfrm>
        </p:spPr>
      </p:pic>
    </p:spTree>
    <p:extLst>
      <p:ext uri="{BB962C8B-B14F-4D97-AF65-F5344CB8AC3E}">
        <p14:creationId xmlns:p14="http://schemas.microsoft.com/office/powerpoint/2010/main" val="8025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náplní naší práce bylo krájení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7858"/>
            <a:ext cx="4352925" cy="3268459"/>
          </a:xfrm>
        </p:spPr>
      </p:pic>
    </p:spTree>
    <p:extLst>
      <p:ext uri="{BB962C8B-B14F-4D97-AF65-F5344CB8AC3E}">
        <p14:creationId xmlns:p14="http://schemas.microsoft.com/office/powerpoint/2010/main" val="30735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6795" y="279028"/>
            <a:ext cx="9144000" cy="1655762"/>
          </a:xfrm>
        </p:spPr>
        <p:txBody>
          <a:bodyPr>
            <a:normAutofit/>
          </a:bodyPr>
          <a:lstStyle/>
          <a:p>
            <a:r>
              <a:rPr lang="cs-CZ" sz="4400" dirty="0">
                <a:latin typeface="+mj-lt"/>
                <a:ea typeface="+mj-ea"/>
                <a:cs typeface="+mj-cs"/>
              </a:rPr>
              <a:t>Ukázka dietního jídelního lístku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68" y="1122363"/>
            <a:ext cx="4106941" cy="54759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44" y="1122363"/>
            <a:ext cx="4106942" cy="547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9863" y="153443"/>
            <a:ext cx="9144000" cy="1655762"/>
          </a:xfrm>
        </p:spPr>
        <p:txBody>
          <a:bodyPr/>
          <a:lstStyle/>
          <a:p>
            <a:r>
              <a:rPr lang="cs-CZ" dirty="0" smtClean="0"/>
              <a:t>Na dalších fotografiích prezentujeme ukázku dietních jídel jednoho z rehabilitačních center, kde naši žáci pracovali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93" y="981324"/>
            <a:ext cx="7541624" cy="56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99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51" y="372290"/>
            <a:ext cx="8125097" cy="60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99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3" y="505097"/>
            <a:ext cx="8098971" cy="607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5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Erasmus+ 2021 Mobilita žáků SOU DAKOL - Soulad duše, těla a přírody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Střední </a:t>
            </a:r>
            <a:r>
              <a:rPr lang="cs-CZ" dirty="0"/>
              <a:t>odborné učiliště s.r.o. získalo grantovou podporu na realizaci projektu Erasmus+ 2021.</a:t>
            </a:r>
          </a:p>
          <a:p>
            <a:r>
              <a:rPr lang="cs-CZ" dirty="0"/>
              <a:t>Reg</a:t>
            </a:r>
            <a:r>
              <a:rPr lang="cs-CZ" dirty="0"/>
              <a:t>. č: 2021-1-CZ01-KA122-VET-000016635</a:t>
            </a:r>
          </a:p>
          <a:p>
            <a:r>
              <a:rPr lang="cs-CZ" dirty="0"/>
              <a:t>Název projektu: Mobilita žáků SOU DAKOL - Soulad duše, těla a přírody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53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9054" y="-1086510"/>
            <a:ext cx="9144000" cy="23876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Jedna z poboček řetězce restaurací a naše dvě žákyně při výkonu své praxe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3262" y="2051821"/>
            <a:ext cx="5331080" cy="40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00" y="1122363"/>
            <a:ext cx="7475396" cy="56130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5461" y="176461"/>
            <a:ext cx="11861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latin typeface="+mj-lt"/>
                <a:ea typeface="+mj-ea"/>
                <a:cs typeface="+mj-cs"/>
              </a:rPr>
              <a:t>Cesta do práce rušnou hromadnou dopravou v Rize</a:t>
            </a:r>
          </a:p>
        </p:txBody>
      </p:sp>
    </p:spTree>
    <p:extLst>
      <p:ext uri="{BB962C8B-B14F-4D97-AF65-F5344CB8AC3E}">
        <p14:creationId xmlns:p14="http://schemas.microsoft.com/office/powerpoint/2010/main" val="25291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01" y="1744975"/>
            <a:ext cx="5409274" cy="40616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6954" y="1744976"/>
            <a:ext cx="5409274" cy="406163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82880"/>
            <a:ext cx="12131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latin typeface="+mj-lt"/>
                <a:ea typeface="+mj-ea"/>
                <a:cs typeface="+mj-cs"/>
              </a:rPr>
              <a:t>Central</a:t>
            </a:r>
            <a:r>
              <a:rPr lang="cs-CZ" sz="4400" dirty="0">
                <a:latin typeface="+mj-lt"/>
                <a:ea typeface="+mj-ea"/>
                <a:cs typeface="+mj-cs"/>
              </a:rPr>
              <a:t> market – největší tržiště nejen s potravinami v Rize</a:t>
            </a:r>
          </a:p>
        </p:txBody>
      </p:sp>
    </p:spTree>
    <p:extLst>
      <p:ext uri="{BB962C8B-B14F-4D97-AF65-F5344CB8AC3E}">
        <p14:creationId xmlns:p14="http://schemas.microsoft.com/office/powerpoint/2010/main" val="21679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22363"/>
            <a:ext cx="10058400" cy="464544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75361" y="166432"/>
            <a:ext cx="10519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latin typeface="+mj-lt"/>
                <a:ea typeface="+mj-ea"/>
                <a:cs typeface="+mj-cs"/>
              </a:rPr>
              <a:t>Společná večeře</a:t>
            </a:r>
          </a:p>
        </p:txBody>
      </p:sp>
    </p:spTree>
    <p:extLst>
      <p:ext uri="{BB962C8B-B14F-4D97-AF65-F5344CB8AC3E}">
        <p14:creationId xmlns:p14="http://schemas.microsoft.com/office/powerpoint/2010/main" val="40543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47" y="1404142"/>
            <a:ext cx="6888480" cy="51663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0927" y="-42408"/>
            <a:ext cx="11704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latin typeface="+mj-lt"/>
                <a:ea typeface="+mj-ea"/>
                <a:cs typeface="+mj-cs"/>
              </a:rPr>
              <a:t>Rozloučení našich žákyň se zaměstnanci restaurace </a:t>
            </a:r>
            <a:r>
              <a:rPr lang="cs-CZ" sz="4400" dirty="0">
                <a:latin typeface="+mj-lt"/>
                <a:ea typeface="+mj-ea"/>
                <a:cs typeface="+mj-cs"/>
              </a:rPr>
              <a:t>Ezitis</a:t>
            </a:r>
            <a:r>
              <a:rPr lang="cs-CZ" sz="4400" dirty="0">
                <a:latin typeface="+mj-lt"/>
                <a:ea typeface="+mj-ea"/>
                <a:cs typeface="+mj-cs"/>
              </a:rPr>
              <a:t> </a:t>
            </a:r>
            <a:r>
              <a:rPr lang="cs-CZ" sz="4400" dirty="0">
                <a:latin typeface="+mj-lt"/>
                <a:ea typeface="+mj-ea"/>
                <a:cs typeface="+mj-cs"/>
              </a:rPr>
              <a:t>Migla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68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872"/>
            <a:ext cx="9040410" cy="67881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44879" y="4185242"/>
            <a:ext cx="10040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solidFill>
                  <a:schemeClr val="bg1"/>
                </a:solidFill>
              </a:rPr>
              <a:t>Zase někdy </a:t>
            </a:r>
            <a:r>
              <a:rPr lang="cs-CZ" sz="5400" dirty="0" smtClean="0">
                <a:solidFill>
                  <a:schemeClr val="bg1"/>
                </a:solidFill>
              </a:rPr>
              <a:t>nahledanou!</a:t>
            </a:r>
            <a:endParaRPr lang="cs-CZ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4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dakol-karvina.cz/base/files/images/91810/56175-CS-Funded-by-the-EU_P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6220" cy="16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1515745"/>
            <a:ext cx="1156498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rgbClr val="313131"/>
                </a:solidFill>
                <a:latin typeface="Open Sans"/>
              </a:rPr>
              <a:t>Záměrem projektu bylo vycestovat se skupinou 30 žáků oborů Kuchař - číšník a Rekondiční a sportovní masér do Lotyšska, do Rigy, aby poznali místní kulturu, zvyky, a získali, především s ohledem na oborové zaměření žáků, kompetence v oblasti dietetiky, výživy, zdravého stravování a enviromentu. Žáci docházeli do místních zařízení - rehabilitačních ústavů a restauračních zařízení na odbornou praxi a realizovali aktivity v souladu se stanovenými cíli projektu.</a:t>
            </a:r>
          </a:p>
          <a:p>
            <a:pPr algn="just"/>
            <a:r>
              <a:rPr lang="cs-CZ" sz="1600" dirty="0">
                <a:solidFill>
                  <a:srgbClr val="313131"/>
                </a:solidFill>
                <a:latin typeface="Open Sans"/>
              </a:rPr>
              <a:t>Do aktivit řadíme 1. Dietetiku, 2. </a:t>
            </a:r>
            <a:r>
              <a:rPr lang="cs-CZ" sz="1600" dirty="0" smtClean="0">
                <a:solidFill>
                  <a:srgbClr val="313131"/>
                </a:solidFill>
                <a:latin typeface="Open Sans"/>
              </a:rPr>
              <a:t>Environmentální </a:t>
            </a:r>
            <a:r>
              <a:rPr lang="cs-CZ" sz="1600" dirty="0">
                <a:solidFill>
                  <a:srgbClr val="313131"/>
                </a:solidFill>
                <a:latin typeface="Open Sans"/>
              </a:rPr>
              <a:t>rozvoj, 3. Odborný anglický jazyk a 4. Inkluzi. V realizovaných aktivitách byli aktivně zapojeni žáci pod vedením mentorů z hostitelských zařízení a dohlíželi na ně naši doprovázející pedagogové. Žáci se seznámili s jednotlivými dietami pro stávající pacienty, podíleli na sestavování jídelních lístků dle typů diet a na přípravě pokrmů, jejich servírování a expedici. Dále byli seznámeni s hospodárným způsobem zpracování surovin a materiálů, s jejich ekologickou likvidací. Naučili se výše uvedené, prohloubili si tak teoretické znalosti z výuky a prakticky si vše vyzkoušeli.</a:t>
            </a:r>
          </a:p>
          <a:p>
            <a:pPr algn="just"/>
            <a:r>
              <a:rPr lang="cs-CZ" sz="1600" dirty="0">
                <a:solidFill>
                  <a:srgbClr val="313131"/>
                </a:solidFill>
                <a:latin typeface="Open Sans"/>
              </a:rPr>
              <a:t>Realizací projektu jsme chtěli dosáhnout: 1. aby žáci získali povědomí o environmentální udržitelnosti a důležitosti ekologického myšlení ve vztahu k sobě a okolí, aby samostatně pracovali, odborně a hospodárně zacházeli s potravinami a chápali důležitost ekologické likvidace odpadů nejen ve své zvolené profesi, 2. aby žáci poznali místní léčebně stravovací zvyklosti a standardy v místních rehabilitačních a restauračních zařízeních a byli schopni samostatné práce v oblasti navrhování jídelních lístků podle různých typů diet, v návaznosti na dietetiku jako součásti vyučovaného tématu, za 3. jsme chtěli posílit možnosti rovných příležitostí pro všechny žáky bez rozdílu a přirozené začlenění žáků v rámci inkluze, podpořit jejich motivaci ke studiu tak, aby pochopili svoji důležitost a postavení ve společnosti. V neposlední řadě 4. žáci na stáži posílili své kompetence v odborném anglickém jazyce. Přidanou hodnotou bylo poznání dané země z hlediska kulturních, historických, gastronomických a jiných odlišností. Všechny tyto nabyté vědomosti a dovednosti jsme přenesli a zakomponovali do stávající výuky tak, aby byly ku prospěchu všem ostatním žákům daných oborů.</a:t>
            </a:r>
            <a:endParaRPr lang="cs-CZ" b="0" i="0" dirty="0">
              <a:solidFill>
                <a:srgbClr val="313131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5485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Riga – práce v hotelu </a:t>
            </a:r>
            <a:r>
              <a:rPr lang="cs-CZ" b="1" dirty="0" smtClean="0"/>
              <a:t>Bellevue</a:t>
            </a:r>
            <a:r>
              <a:rPr lang="cs-CZ" b="1" dirty="0" smtClean="0"/>
              <a:t> Park Hotel Riga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86" y="1825625"/>
            <a:ext cx="3265628" cy="4351338"/>
          </a:xfrm>
        </p:spPr>
      </p:pic>
    </p:spTree>
    <p:extLst>
      <p:ext uri="{BB962C8B-B14F-4D97-AF65-F5344CB8AC3E}">
        <p14:creationId xmlns:p14="http://schemas.microsoft.com/office/powerpoint/2010/main" val="6980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9337"/>
            <a:ext cx="10515600" cy="155135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Děvčata krájela zeleninu, pomáhala s přípravou jednotlivých chodů, podílela se na tvorbě dietních jídelníčků.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34" y="1825625"/>
            <a:ext cx="5816932" cy="4351338"/>
          </a:xfrm>
        </p:spPr>
      </p:pic>
    </p:spTree>
    <p:extLst>
      <p:ext uri="{BB962C8B-B14F-4D97-AF65-F5344CB8AC3E}">
        <p14:creationId xmlns:p14="http://schemas.microsoft.com/office/powerpoint/2010/main" val="8141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Zde probíhá předběžná příprava večerního rautu.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34" y="1825625"/>
            <a:ext cx="5816932" cy="4351338"/>
          </a:xfrm>
        </p:spPr>
      </p:pic>
    </p:spTree>
    <p:extLst>
      <p:ext uri="{BB962C8B-B14F-4D97-AF65-F5344CB8AC3E}">
        <p14:creationId xmlns:p14="http://schemas.microsoft.com/office/powerpoint/2010/main" val="6504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Správný </a:t>
            </a:r>
            <a:r>
              <a:rPr lang="cs-CZ" dirty="0" smtClean="0"/>
              <a:t>plating</a:t>
            </a:r>
            <a:r>
              <a:rPr lang="cs-CZ" dirty="0" smtClean="0"/>
              <a:t> je důležitý při servírování jakéhokoli chodu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95" y="1825625"/>
            <a:ext cx="5798009" cy="4351338"/>
          </a:xfrm>
        </p:spPr>
      </p:pic>
    </p:spTree>
    <p:extLst>
      <p:ext uri="{BB962C8B-B14F-4D97-AF65-F5344CB8AC3E}">
        <p14:creationId xmlns:p14="http://schemas.microsoft.com/office/powerpoint/2010/main" val="86560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Příprava složitých snídaní, předkrmů, zákusků.</a:t>
            </a:r>
            <a:br>
              <a:rPr lang="cs-CZ" dirty="0" smtClean="0"/>
            </a:br>
            <a:r>
              <a:rPr lang="cs-CZ" dirty="0" smtClean="0"/>
              <a:t>Zde žákyně Petra při obsluze u snídaní.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777827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val="10612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Předběžná příprava mořských ryb a živočichů.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3934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580</Words>
  <Application>Microsoft Office PowerPoint</Application>
  <PresentationFormat>Širokoúhlá obrazovka</PresentationFormat>
  <Paragraphs>27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Open Sans</vt:lpstr>
      <vt:lpstr>Wingdings</vt:lpstr>
      <vt:lpstr>Motiv Office</vt:lpstr>
      <vt:lpstr>Prezentace aplikace PowerPoint</vt:lpstr>
      <vt:lpstr>Erasmus+ 2021 Mobilita žáků SOU DAKOL - Soulad duše, těla a přírody</vt:lpstr>
      <vt:lpstr>Prezentace aplikace PowerPoint</vt:lpstr>
      <vt:lpstr>Riga – práce v hotelu Bellevue Park Hotel Riga</vt:lpstr>
      <vt:lpstr>Děvčata krájela zeleninu, pomáhala s přípravou jednotlivých chodů, podílela se na tvorbě dietních jídelníčků.</vt:lpstr>
      <vt:lpstr>Zde probíhá předběžná příprava večerního rautu.</vt:lpstr>
      <vt:lpstr>Správný plating je důležitý při servírování jakéhokoli chodu </vt:lpstr>
      <vt:lpstr>Příprava složitých snídaní, předkrmů, zákusků. Zde žákyně Petra při obsluze u snídaní.</vt:lpstr>
      <vt:lpstr>Předběžná příprava mořských ryb a živočichů.</vt:lpstr>
      <vt:lpstr>Snídaně formou bufetu ve čtyřhvězdičkovém hotelu v Rize.</vt:lpstr>
      <vt:lpstr>Jedna z restaurací, ve kterých probíhala mobilita.</vt:lpstr>
      <vt:lpstr>Další pobočka restaurace.</vt:lpstr>
      <vt:lpstr>Hlavní náplní naší práce bylo krájení 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Jedna z poboček řetězce restaurací a naše dvě žákyně při výkonu své praxe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Riga</dc:title>
  <dc:creator>Roman Wawrosz</dc:creator>
  <cp:lastModifiedBy>Marika Mencnerová</cp:lastModifiedBy>
  <cp:revision>13</cp:revision>
  <dcterms:created xsi:type="dcterms:W3CDTF">2022-11-12T10:56:41Z</dcterms:created>
  <dcterms:modified xsi:type="dcterms:W3CDTF">2022-11-29T10:16:30Z</dcterms:modified>
</cp:coreProperties>
</file>