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Londrina Solid Heavy" charset="0"/>
      <p:regular r:id="rId17"/>
    </p:embeddedFont>
    <p:embeddedFont>
      <p:font typeface="Helvetica World" charset="-128"/>
      <p:regular r:id="rId18"/>
    </p:embeddedFont>
    <p:embeddedFont>
      <p:font typeface="Helvetica World Bold" charset="-128"/>
      <p:regular r:id="rId19"/>
    </p:embeddedFont>
    <p:embeddedFont>
      <p:font typeface="Canva Sans" charset="0"/>
      <p:regular r:id="rId20"/>
    </p:embeddedFont>
    <p:embeddedFont>
      <p:font typeface="Open Sans Bold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-65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CD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70625" y="6696716"/>
            <a:ext cx="20017429" cy="3974726"/>
            <a:chOff x="0" y="0"/>
            <a:chExt cx="5272080" cy="10468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72080" cy="1046841"/>
            </a:xfrm>
            <a:custGeom>
              <a:avLst/>
              <a:gdLst/>
              <a:ahLst/>
              <a:cxnLst/>
              <a:rect l="l" t="t" r="r" b="b"/>
              <a:pathLst>
                <a:path w="5272080" h="1046841">
                  <a:moveTo>
                    <a:pt x="0" y="0"/>
                  </a:moveTo>
                  <a:lnTo>
                    <a:pt x="5272080" y="0"/>
                  </a:lnTo>
                  <a:lnTo>
                    <a:pt x="5272080" y="1046841"/>
                  </a:lnTo>
                  <a:lnTo>
                    <a:pt x="0" y="1046841"/>
                  </a:lnTo>
                  <a:close/>
                </a:path>
              </a:pathLst>
            </a:custGeom>
            <a:solidFill>
              <a:srgbClr val="36303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72080" cy="10849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997062" y="4369779"/>
            <a:ext cx="19642229" cy="5917221"/>
          </a:xfrm>
          <a:custGeom>
            <a:avLst/>
            <a:gdLst/>
            <a:ahLst/>
            <a:cxnLst/>
            <a:rect l="l" t="t" r="r" b="b"/>
            <a:pathLst>
              <a:path w="19642229" h="5917221">
                <a:moveTo>
                  <a:pt x="0" y="0"/>
                </a:moveTo>
                <a:lnTo>
                  <a:pt x="19642229" y="0"/>
                </a:lnTo>
                <a:lnTo>
                  <a:pt x="19642229" y="5917221"/>
                </a:lnTo>
                <a:lnTo>
                  <a:pt x="0" y="591722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403774" y="1247775"/>
            <a:ext cx="13480453" cy="160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00"/>
              </a:lnSpc>
            </a:pPr>
            <a:r>
              <a:rPr lang="en-US" sz="12000" b="1" spc="1008">
                <a:solidFill>
                  <a:srgbClr val="000000"/>
                </a:solidFill>
                <a:latin typeface="Londrina Solid Heavy"/>
                <a:ea typeface="Londrina Solid Heavy"/>
                <a:cs typeface="Londrina Solid Heavy"/>
                <a:sym typeface="Londrina Solid Heavy"/>
              </a:rPr>
              <a:t>MALAGA 2025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295298" y="2781300"/>
            <a:ext cx="7697404" cy="589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Erasmus+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B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10771" y="923925"/>
            <a:ext cx="12282282" cy="856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37"/>
              </a:lnSpc>
            </a:pPr>
            <a:r>
              <a:rPr lang="en-US" sz="4955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Hodnocení stáže z pohledu žáků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0" y="4652327"/>
            <a:ext cx="18288000" cy="3658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Hodnotili jsme stáž velmi pozitivně, líbilo se nám,že jsme mohli aktivně participovat a tvořit. Zlepšili bychom komunikaci s rodiči a více zapojili děti do plánování aktivit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CD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31551" y="7682676"/>
            <a:ext cx="20334419" cy="2939547"/>
            <a:chOff x="0" y="0"/>
            <a:chExt cx="5355567" cy="7742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355567" cy="774202"/>
            </a:xfrm>
            <a:custGeom>
              <a:avLst/>
              <a:gdLst/>
              <a:ahLst/>
              <a:cxnLst/>
              <a:rect l="l" t="t" r="r" b="b"/>
              <a:pathLst>
                <a:path w="5355567" h="774202">
                  <a:moveTo>
                    <a:pt x="0" y="0"/>
                  </a:moveTo>
                  <a:lnTo>
                    <a:pt x="5355567" y="0"/>
                  </a:lnTo>
                  <a:lnTo>
                    <a:pt x="5355567" y="774202"/>
                  </a:lnTo>
                  <a:lnTo>
                    <a:pt x="0" y="774202"/>
                  </a:lnTo>
                  <a:close/>
                </a:path>
              </a:pathLst>
            </a:custGeom>
            <a:solidFill>
              <a:srgbClr val="69706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355567" cy="81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731921" y="3714226"/>
            <a:ext cx="16824158" cy="7570871"/>
          </a:xfrm>
          <a:custGeom>
            <a:avLst/>
            <a:gdLst/>
            <a:ahLst/>
            <a:cxnLst/>
            <a:rect l="l" t="t" r="r" b="b"/>
            <a:pathLst>
              <a:path w="16824158" h="7570871">
                <a:moveTo>
                  <a:pt x="0" y="0"/>
                </a:moveTo>
                <a:lnTo>
                  <a:pt x="16824158" y="0"/>
                </a:lnTo>
                <a:lnTo>
                  <a:pt x="16824158" y="7570870"/>
                </a:lnTo>
                <a:lnTo>
                  <a:pt x="0" y="757087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781050"/>
            <a:ext cx="16604872" cy="2247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12000" b="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Děkuji za pozornost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C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67600" y="1351870"/>
            <a:ext cx="901947" cy="936200"/>
            <a:chOff x="0" y="0"/>
            <a:chExt cx="237550" cy="2465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7550" cy="246571"/>
            </a:xfrm>
            <a:custGeom>
              <a:avLst/>
              <a:gdLst/>
              <a:ahLst/>
              <a:cxnLst/>
              <a:rect l="l" t="t" r="r" b="b"/>
              <a:pathLst>
                <a:path w="237550" h="246571">
                  <a:moveTo>
                    <a:pt x="0" y="0"/>
                  </a:moveTo>
                  <a:lnTo>
                    <a:pt x="237550" y="0"/>
                  </a:lnTo>
                  <a:lnTo>
                    <a:pt x="237550" y="246571"/>
                  </a:lnTo>
                  <a:lnTo>
                    <a:pt x="0" y="246571"/>
                  </a:lnTo>
                  <a:close/>
                </a:path>
              </a:pathLst>
            </a:custGeom>
            <a:solidFill>
              <a:srgbClr val="5B352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37550" cy="284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867600" y="2240445"/>
            <a:ext cx="9391700" cy="47625"/>
            <a:chOff x="0" y="0"/>
            <a:chExt cx="2473534" cy="1254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73534" cy="12543"/>
            </a:xfrm>
            <a:custGeom>
              <a:avLst/>
              <a:gdLst/>
              <a:ahLst/>
              <a:cxnLst/>
              <a:rect l="l" t="t" r="r" b="b"/>
              <a:pathLst>
                <a:path w="2473534" h="12543">
                  <a:moveTo>
                    <a:pt x="0" y="0"/>
                  </a:moveTo>
                  <a:lnTo>
                    <a:pt x="2473534" y="0"/>
                  </a:lnTo>
                  <a:lnTo>
                    <a:pt x="2473534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5B352E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473534" cy="50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7994654" y="1509488"/>
            <a:ext cx="689730" cy="585408"/>
          </a:xfrm>
          <a:custGeom>
            <a:avLst/>
            <a:gdLst/>
            <a:ahLst/>
            <a:cxnLst/>
            <a:rect l="l" t="t" r="r" b="b"/>
            <a:pathLst>
              <a:path w="689730" h="585408">
                <a:moveTo>
                  <a:pt x="0" y="0"/>
                </a:moveTo>
                <a:lnTo>
                  <a:pt x="689730" y="0"/>
                </a:lnTo>
                <a:lnTo>
                  <a:pt x="689730" y="585409"/>
                </a:lnTo>
                <a:lnTo>
                  <a:pt x="0" y="58540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28700" y="1082047"/>
            <a:ext cx="5212361" cy="8176253"/>
          </a:xfrm>
          <a:custGeom>
            <a:avLst/>
            <a:gdLst/>
            <a:ahLst/>
            <a:cxnLst/>
            <a:rect l="l" t="t" r="r" b="b"/>
            <a:pathLst>
              <a:path w="5212361" h="8176253">
                <a:moveTo>
                  <a:pt x="0" y="0"/>
                </a:moveTo>
                <a:lnTo>
                  <a:pt x="5212361" y="0"/>
                </a:lnTo>
                <a:lnTo>
                  <a:pt x="5212361" y="8176253"/>
                </a:lnTo>
                <a:lnTo>
                  <a:pt x="0" y="8176253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7867600" y="3323398"/>
            <a:ext cx="9391700" cy="4782935"/>
            <a:chOff x="0" y="0"/>
            <a:chExt cx="2473534" cy="125970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473534" cy="1259703"/>
            </a:xfrm>
            <a:custGeom>
              <a:avLst/>
              <a:gdLst/>
              <a:ahLst/>
              <a:cxnLst/>
              <a:rect l="l" t="t" r="r" b="b"/>
              <a:pathLst>
                <a:path w="2473534" h="1259703">
                  <a:moveTo>
                    <a:pt x="42041" y="0"/>
                  </a:moveTo>
                  <a:lnTo>
                    <a:pt x="2431493" y="0"/>
                  </a:lnTo>
                  <a:cubicBezTo>
                    <a:pt x="2442643" y="0"/>
                    <a:pt x="2453336" y="4429"/>
                    <a:pt x="2461221" y="12314"/>
                  </a:cubicBezTo>
                  <a:cubicBezTo>
                    <a:pt x="2469105" y="20198"/>
                    <a:pt x="2473534" y="30891"/>
                    <a:pt x="2473534" y="42041"/>
                  </a:cubicBezTo>
                  <a:lnTo>
                    <a:pt x="2473534" y="1217662"/>
                  </a:lnTo>
                  <a:cubicBezTo>
                    <a:pt x="2473534" y="1228812"/>
                    <a:pt x="2469105" y="1239505"/>
                    <a:pt x="2461221" y="1247390"/>
                  </a:cubicBezTo>
                  <a:cubicBezTo>
                    <a:pt x="2453336" y="1255274"/>
                    <a:pt x="2442643" y="1259703"/>
                    <a:pt x="2431493" y="1259703"/>
                  </a:cubicBezTo>
                  <a:lnTo>
                    <a:pt x="42041" y="1259703"/>
                  </a:lnTo>
                  <a:cubicBezTo>
                    <a:pt x="30891" y="1259703"/>
                    <a:pt x="20198" y="1255274"/>
                    <a:pt x="12314" y="1247390"/>
                  </a:cubicBezTo>
                  <a:cubicBezTo>
                    <a:pt x="4429" y="1239505"/>
                    <a:pt x="0" y="1228812"/>
                    <a:pt x="0" y="1217662"/>
                  </a:cubicBezTo>
                  <a:lnTo>
                    <a:pt x="0" y="42041"/>
                  </a:lnTo>
                  <a:cubicBezTo>
                    <a:pt x="0" y="30891"/>
                    <a:pt x="4429" y="20198"/>
                    <a:pt x="12314" y="12314"/>
                  </a:cubicBezTo>
                  <a:cubicBezTo>
                    <a:pt x="20198" y="4429"/>
                    <a:pt x="30891" y="0"/>
                    <a:pt x="42041" y="0"/>
                  </a:cubicBezTo>
                  <a:close/>
                </a:path>
              </a:pathLst>
            </a:custGeom>
            <a:solidFill>
              <a:srgbClr val="E9DBC6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473534" cy="12978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8504417" y="3915196"/>
            <a:ext cx="8331178" cy="1790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82027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Moje příprava na stáž nebyla nijak těžká. Zkoušela jsem na aplikaci španělské slovíčka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055240" y="1367230"/>
            <a:ext cx="8204060" cy="788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b="1">
                <a:solidFill>
                  <a:srgbClr val="282027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Příprava na stáž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B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901947" cy="936200"/>
            <a:chOff x="0" y="0"/>
            <a:chExt cx="237550" cy="2465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7550" cy="246571"/>
            </a:xfrm>
            <a:custGeom>
              <a:avLst/>
              <a:gdLst/>
              <a:ahLst/>
              <a:cxnLst/>
              <a:rect l="l" t="t" r="r" b="b"/>
              <a:pathLst>
                <a:path w="237550" h="246571">
                  <a:moveTo>
                    <a:pt x="0" y="0"/>
                  </a:moveTo>
                  <a:lnTo>
                    <a:pt x="237550" y="0"/>
                  </a:lnTo>
                  <a:lnTo>
                    <a:pt x="237550" y="246571"/>
                  </a:lnTo>
                  <a:lnTo>
                    <a:pt x="0" y="246571"/>
                  </a:lnTo>
                  <a:close/>
                </a:path>
              </a:pathLst>
            </a:custGeom>
            <a:solidFill>
              <a:srgbClr val="5B352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37550" cy="284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917275"/>
            <a:ext cx="11763370" cy="47625"/>
            <a:chOff x="0" y="0"/>
            <a:chExt cx="3098171" cy="1254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98171" cy="12543"/>
            </a:xfrm>
            <a:custGeom>
              <a:avLst/>
              <a:gdLst/>
              <a:ahLst/>
              <a:cxnLst/>
              <a:rect l="l" t="t" r="r" b="b"/>
              <a:pathLst>
                <a:path w="3098171" h="12543">
                  <a:moveTo>
                    <a:pt x="0" y="0"/>
                  </a:moveTo>
                  <a:lnTo>
                    <a:pt x="3098171" y="0"/>
                  </a:lnTo>
                  <a:lnTo>
                    <a:pt x="3098171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5B352E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098171" cy="50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155754" y="1186318"/>
            <a:ext cx="689730" cy="585408"/>
          </a:xfrm>
          <a:custGeom>
            <a:avLst/>
            <a:gdLst/>
            <a:ahLst/>
            <a:cxnLst/>
            <a:rect l="l" t="t" r="r" b="b"/>
            <a:pathLst>
              <a:path w="689730" h="585408">
                <a:moveTo>
                  <a:pt x="0" y="0"/>
                </a:moveTo>
                <a:lnTo>
                  <a:pt x="689730" y="0"/>
                </a:lnTo>
                <a:lnTo>
                  <a:pt x="689730" y="585409"/>
                </a:lnTo>
                <a:lnTo>
                  <a:pt x="0" y="58540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006490" y="2467781"/>
            <a:ext cx="6067573" cy="7433474"/>
          </a:xfrm>
          <a:custGeom>
            <a:avLst/>
            <a:gdLst/>
            <a:ahLst/>
            <a:cxnLst/>
            <a:rect l="l" t="t" r="r" b="b"/>
            <a:pathLst>
              <a:path w="6067573" h="7433474">
                <a:moveTo>
                  <a:pt x="0" y="0"/>
                </a:moveTo>
                <a:lnTo>
                  <a:pt x="6067573" y="0"/>
                </a:lnTo>
                <a:lnTo>
                  <a:pt x="6067573" y="7433474"/>
                </a:lnTo>
                <a:lnTo>
                  <a:pt x="0" y="743347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141583" y="1082735"/>
            <a:ext cx="11286800" cy="788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b="1">
                <a:solidFill>
                  <a:srgbClr val="282027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Metody využité při práci s dětmi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155754" y="6322014"/>
            <a:ext cx="9977790" cy="2688404"/>
            <a:chOff x="0" y="0"/>
            <a:chExt cx="2627895" cy="70805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627895" cy="708057"/>
            </a:xfrm>
            <a:custGeom>
              <a:avLst/>
              <a:gdLst/>
              <a:ahLst/>
              <a:cxnLst/>
              <a:rect l="l" t="t" r="r" b="b"/>
              <a:pathLst>
                <a:path w="2627895" h="708057">
                  <a:moveTo>
                    <a:pt x="39572" y="0"/>
                  </a:moveTo>
                  <a:lnTo>
                    <a:pt x="2588324" y="0"/>
                  </a:lnTo>
                  <a:cubicBezTo>
                    <a:pt x="2610178" y="0"/>
                    <a:pt x="2627895" y="17717"/>
                    <a:pt x="2627895" y="39572"/>
                  </a:cubicBezTo>
                  <a:lnTo>
                    <a:pt x="2627895" y="668485"/>
                  </a:lnTo>
                  <a:cubicBezTo>
                    <a:pt x="2627895" y="690340"/>
                    <a:pt x="2610178" y="708057"/>
                    <a:pt x="2588324" y="708057"/>
                  </a:cubicBezTo>
                  <a:lnTo>
                    <a:pt x="39572" y="708057"/>
                  </a:lnTo>
                  <a:cubicBezTo>
                    <a:pt x="17717" y="708057"/>
                    <a:pt x="0" y="690340"/>
                    <a:pt x="0" y="668485"/>
                  </a:cubicBezTo>
                  <a:lnTo>
                    <a:pt x="0" y="39572"/>
                  </a:lnTo>
                  <a:cubicBezTo>
                    <a:pt x="0" y="17717"/>
                    <a:pt x="17717" y="0"/>
                    <a:pt x="39572" y="0"/>
                  </a:cubicBezTo>
                  <a:close/>
                </a:path>
              </a:pathLst>
            </a:custGeom>
            <a:solidFill>
              <a:srgbClr val="F0C3A6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627895" cy="7461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587494" y="6668948"/>
            <a:ext cx="9114310" cy="1908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 algn="ctr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282027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hry </a:t>
            </a:r>
          </a:p>
          <a:p>
            <a:pPr marL="777240" lvl="1" indent="-388620" algn="ctr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282027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komunitní kruh</a:t>
            </a:r>
          </a:p>
          <a:p>
            <a:pPr marL="777240" lvl="1" indent="-388620" algn="ctr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282027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naučit děti české slovíčka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CD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901947" cy="936200"/>
            <a:chOff x="0" y="0"/>
            <a:chExt cx="237550" cy="2465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7550" cy="246571"/>
            </a:xfrm>
            <a:custGeom>
              <a:avLst/>
              <a:gdLst/>
              <a:ahLst/>
              <a:cxnLst/>
              <a:rect l="l" t="t" r="r" b="b"/>
              <a:pathLst>
                <a:path w="237550" h="246571">
                  <a:moveTo>
                    <a:pt x="0" y="0"/>
                  </a:moveTo>
                  <a:lnTo>
                    <a:pt x="237550" y="0"/>
                  </a:lnTo>
                  <a:lnTo>
                    <a:pt x="237550" y="246571"/>
                  </a:lnTo>
                  <a:lnTo>
                    <a:pt x="0" y="246571"/>
                  </a:lnTo>
                  <a:close/>
                </a:path>
              </a:pathLst>
            </a:custGeom>
            <a:solidFill>
              <a:srgbClr val="5B352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37550" cy="284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917275"/>
            <a:ext cx="9311192" cy="47625"/>
            <a:chOff x="0" y="0"/>
            <a:chExt cx="2452330" cy="1254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52330" cy="12543"/>
            </a:xfrm>
            <a:custGeom>
              <a:avLst/>
              <a:gdLst/>
              <a:ahLst/>
              <a:cxnLst/>
              <a:rect l="l" t="t" r="r" b="b"/>
              <a:pathLst>
                <a:path w="2452330" h="12543">
                  <a:moveTo>
                    <a:pt x="0" y="0"/>
                  </a:moveTo>
                  <a:lnTo>
                    <a:pt x="2452330" y="0"/>
                  </a:lnTo>
                  <a:lnTo>
                    <a:pt x="2452330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5B352E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452330" cy="50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155754" y="1186318"/>
            <a:ext cx="689730" cy="585408"/>
          </a:xfrm>
          <a:custGeom>
            <a:avLst/>
            <a:gdLst/>
            <a:ahLst/>
            <a:cxnLst/>
            <a:rect l="l" t="t" r="r" b="b"/>
            <a:pathLst>
              <a:path w="689730" h="585408">
                <a:moveTo>
                  <a:pt x="0" y="0"/>
                </a:moveTo>
                <a:lnTo>
                  <a:pt x="689730" y="0"/>
                </a:lnTo>
                <a:lnTo>
                  <a:pt x="689730" y="585409"/>
                </a:lnTo>
                <a:lnTo>
                  <a:pt x="0" y="58540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028700" y="2672493"/>
            <a:ext cx="7640110" cy="2741430"/>
            <a:chOff x="0" y="0"/>
            <a:chExt cx="2012210" cy="72202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012210" cy="722023"/>
            </a:xfrm>
            <a:custGeom>
              <a:avLst/>
              <a:gdLst/>
              <a:ahLst/>
              <a:cxnLst/>
              <a:rect l="l" t="t" r="r" b="b"/>
              <a:pathLst>
                <a:path w="2012210" h="722023">
                  <a:moveTo>
                    <a:pt x="51680" y="0"/>
                  </a:moveTo>
                  <a:lnTo>
                    <a:pt x="1960530" y="0"/>
                  </a:lnTo>
                  <a:cubicBezTo>
                    <a:pt x="1989072" y="0"/>
                    <a:pt x="2012210" y="23138"/>
                    <a:pt x="2012210" y="51680"/>
                  </a:cubicBezTo>
                  <a:lnTo>
                    <a:pt x="2012210" y="670343"/>
                  </a:lnTo>
                  <a:cubicBezTo>
                    <a:pt x="2012210" y="698885"/>
                    <a:pt x="1989072" y="722023"/>
                    <a:pt x="1960530" y="722023"/>
                  </a:cubicBezTo>
                  <a:lnTo>
                    <a:pt x="51680" y="722023"/>
                  </a:lnTo>
                  <a:cubicBezTo>
                    <a:pt x="23138" y="722023"/>
                    <a:pt x="0" y="698885"/>
                    <a:pt x="0" y="670343"/>
                  </a:cubicBezTo>
                  <a:lnTo>
                    <a:pt x="0" y="51680"/>
                  </a:lnTo>
                  <a:cubicBezTo>
                    <a:pt x="0" y="23138"/>
                    <a:pt x="23138" y="0"/>
                    <a:pt x="51680" y="0"/>
                  </a:cubicBezTo>
                  <a:close/>
                </a:path>
              </a:pathLst>
            </a:custGeom>
            <a:solidFill>
              <a:srgbClr val="E0D999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012210" cy="7601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141583" y="1082735"/>
            <a:ext cx="7963947" cy="680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1">
                <a:solidFill>
                  <a:srgbClr val="282027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Použité materiály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8668810" y="6424539"/>
            <a:ext cx="7640110" cy="2741430"/>
            <a:chOff x="0" y="0"/>
            <a:chExt cx="2012210" cy="72202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012210" cy="722023"/>
            </a:xfrm>
            <a:custGeom>
              <a:avLst/>
              <a:gdLst/>
              <a:ahLst/>
              <a:cxnLst/>
              <a:rect l="l" t="t" r="r" b="b"/>
              <a:pathLst>
                <a:path w="2012210" h="722023">
                  <a:moveTo>
                    <a:pt x="51680" y="0"/>
                  </a:moveTo>
                  <a:lnTo>
                    <a:pt x="1960530" y="0"/>
                  </a:lnTo>
                  <a:cubicBezTo>
                    <a:pt x="1989072" y="0"/>
                    <a:pt x="2012210" y="23138"/>
                    <a:pt x="2012210" y="51680"/>
                  </a:cubicBezTo>
                  <a:lnTo>
                    <a:pt x="2012210" y="670343"/>
                  </a:lnTo>
                  <a:cubicBezTo>
                    <a:pt x="2012210" y="698885"/>
                    <a:pt x="1989072" y="722023"/>
                    <a:pt x="1960530" y="722023"/>
                  </a:cubicBezTo>
                  <a:lnTo>
                    <a:pt x="51680" y="722023"/>
                  </a:lnTo>
                  <a:cubicBezTo>
                    <a:pt x="23138" y="722023"/>
                    <a:pt x="0" y="698885"/>
                    <a:pt x="0" y="670343"/>
                  </a:cubicBezTo>
                  <a:lnTo>
                    <a:pt x="0" y="51680"/>
                  </a:lnTo>
                  <a:cubicBezTo>
                    <a:pt x="0" y="23138"/>
                    <a:pt x="23138" y="0"/>
                    <a:pt x="51680" y="0"/>
                  </a:cubicBezTo>
                  <a:close/>
                </a:path>
              </a:pathLst>
            </a:custGeom>
            <a:solidFill>
              <a:srgbClr val="E0D999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2012210" cy="7601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590739" y="3684116"/>
            <a:ext cx="6516031" cy="632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 algn="ctr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282027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divadlo krteček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145872" y="7436162"/>
            <a:ext cx="6685985" cy="632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 algn="ctr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282027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pracovní listy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C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901947" cy="936200"/>
            <a:chOff x="0" y="0"/>
            <a:chExt cx="237550" cy="2465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7550" cy="246571"/>
            </a:xfrm>
            <a:custGeom>
              <a:avLst/>
              <a:gdLst/>
              <a:ahLst/>
              <a:cxnLst/>
              <a:rect l="l" t="t" r="r" b="b"/>
              <a:pathLst>
                <a:path w="237550" h="246571">
                  <a:moveTo>
                    <a:pt x="0" y="0"/>
                  </a:moveTo>
                  <a:lnTo>
                    <a:pt x="237550" y="0"/>
                  </a:lnTo>
                  <a:lnTo>
                    <a:pt x="237550" y="246571"/>
                  </a:lnTo>
                  <a:lnTo>
                    <a:pt x="0" y="246571"/>
                  </a:lnTo>
                  <a:close/>
                </a:path>
              </a:pathLst>
            </a:custGeom>
            <a:solidFill>
              <a:srgbClr val="5B352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37550" cy="284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917275"/>
            <a:ext cx="16230600" cy="47625"/>
            <a:chOff x="0" y="0"/>
            <a:chExt cx="4274726" cy="1254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12543"/>
            </a:xfrm>
            <a:custGeom>
              <a:avLst/>
              <a:gdLst/>
              <a:ahLst/>
              <a:cxnLst/>
              <a:rect l="l" t="t" r="r" b="b"/>
              <a:pathLst>
                <a:path w="4274726" h="12543">
                  <a:moveTo>
                    <a:pt x="0" y="0"/>
                  </a:moveTo>
                  <a:lnTo>
                    <a:pt x="4274726" y="0"/>
                  </a:lnTo>
                  <a:lnTo>
                    <a:pt x="4274726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5B352E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50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155754" y="1186318"/>
            <a:ext cx="689730" cy="585408"/>
          </a:xfrm>
          <a:custGeom>
            <a:avLst/>
            <a:gdLst/>
            <a:ahLst/>
            <a:cxnLst/>
            <a:rect l="l" t="t" r="r" b="b"/>
            <a:pathLst>
              <a:path w="689730" h="585408">
                <a:moveTo>
                  <a:pt x="0" y="0"/>
                </a:moveTo>
                <a:lnTo>
                  <a:pt x="689730" y="0"/>
                </a:lnTo>
                <a:lnTo>
                  <a:pt x="689730" y="585409"/>
                </a:lnTo>
                <a:lnTo>
                  <a:pt x="0" y="58540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9835207" y="2469493"/>
            <a:ext cx="6920345" cy="2105117"/>
            <a:chOff x="0" y="0"/>
            <a:chExt cx="1822642" cy="55443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822642" cy="554434"/>
            </a:xfrm>
            <a:custGeom>
              <a:avLst/>
              <a:gdLst/>
              <a:ahLst/>
              <a:cxnLst/>
              <a:rect l="l" t="t" r="r" b="b"/>
              <a:pathLst>
                <a:path w="1822642" h="554434">
                  <a:moveTo>
                    <a:pt x="57055" y="0"/>
                  </a:moveTo>
                  <a:lnTo>
                    <a:pt x="1765588" y="0"/>
                  </a:lnTo>
                  <a:cubicBezTo>
                    <a:pt x="1780720" y="0"/>
                    <a:pt x="1795232" y="6011"/>
                    <a:pt x="1805931" y="16711"/>
                  </a:cubicBezTo>
                  <a:cubicBezTo>
                    <a:pt x="1816631" y="27411"/>
                    <a:pt x="1822642" y="41923"/>
                    <a:pt x="1822642" y="57055"/>
                  </a:cubicBezTo>
                  <a:lnTo>
                    <a:pt x="1822642" y="497379"/>
                  </a:lnTo>
                  <a:cubicBezTo>
                    <a:pt x="1822642" y="512511"/>
                    <a:pt x="1816631" y="527023"/>
                    <a:pt x="1805931" y="537723"/>
                  </a:cubicBezTo>
                  <a:cubicBezTo>
                    <a:pt x="1795232" y="548423"/>
                    <a:pt x="1780720" y="554434"/>
                    <a:pt x="1765588" y="554434"/>
                  </a:cubicBezTo>
                  <a:lnTo>
                    <a:pt x="57055" y="554434"/>
                  </a:lnTo>
                  <a:cubicBezTo>
                    <a:pt x="41923" y="554434"/>
                    <a:pt x="27411" y="548423"/>
                    <a:pt x="16711" y="537723"/>
                  </a:cubicBezTo>
                  <a:cubicBezTo>
                    <a:pt x="6011" y="527023"/>
                    <a:pt x="0" y="512511"/>
                    <a:pt x="0" y="497379"/>
                  </a:cubicBezTo>
                  <a:lnTo>
                    <a:pt x="0" y="57055"/>
                  </a:lnTo>
                  <a:cubicBezTo>
                    <a:pt x="0" y="41923"/>
                    <a:pt x="6011" y="27411"/>
                    <a:pt x="16711" y="16711"/>
                  </a:cubicBezTo>
                  <a:cubicBezTo>
                    <a:pt x="27411" y="6011"/>
                    <a:pt x="41923" y="0"/>
                    <a:pt x="57055" y="0"/>
                  </a:cubicBezTo>
                  <a:close/>
                </a:path>
              </a:pathLst>
            </a:custGeom>
            <a:solidFill>
              <a:srgbClr val="E9DBC6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822642" cy="5925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835207" y="4811338"/>
            <a:ext cx="6920345" cy="2105117"/>
            <a:chOff x="0" y="0"/>
            <a:chExt cx="1822642" cy="55443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822642" cy="554434"/>
            </a:xfrm>
            <a:custGeom>
              <a:avLst/>
              <a:gdLst/>
              <a:ahLst/>
              <a:cxnLst/>
              <a:rect l="l" t="t" r="r" b="b"/>
              <a:pathLst>
                <a:path w="1822642" h="554434">
                  <a:moveTo>
                    <a:pt x="57055" y="0"/>
                  </a:moveTo>
                  <a:lnTo>
                    <a:pt x="1765588" y="0"/>
                  </a:lnTo>
                  <a:cubicBezTo>
                    <a:pt x="1780720" y="0"/>
                    <a:pt x="1795232" y="6011"/>
                    <a:pt x="1805931" y="16711"/>
                  </a:cubicBezTo>
                  <a:cubicBezTo>
                    <a:pt x="1816631" y="27411"/>
                    <a:pt x="1822642" y="41923"/>
                    <a:pt x="1822642" y="57055"/>
                  </a:cubicBezTo>
                  <a:lnTo>
                    <a:pt x="1822642" y="497379"/>
                  </a:lnTo>
                  <a:cubicBezTo>
                    <a:pt x="1822642" y="512511"/>
                    <a:pt x="1816631" y="527023"/>
                    <a:pt x="1805931" y="537723"/>
                  </a:cubicBezTo>
                  <a:cubicBezTo>
                    <a:pt x="1795232" y="548423"/>
                    <a:pt x="1780720" y="554434"/>
                    <a:pt x="1765588" y="554434"/>
                  </a:cubicBezTo>
                  <a:lnTo>
                    <a:pt x="57055" y="554434"/>
                  </a:lnTo>
                  <a:cubicBezTo>
                    <a:pt x="41923" y="554434"/>
                    <a:pt x="27411" y="548423"/>
                    <a:pt x="16711" y="537723"/>
                  </a:cubicBezTo>
                  <a:cubicBezTo>
                    <a:pt x="6011" y="527023"/>
                    <a:pt x="0" y="512511"/>
                    <a:pt x="0" y="497379"/>
                  </a:cubicBezTo>
                  <a:lnTo>
                    <a:pt x="0" y="57055"/>
                  </a:lnTo>
                  <a:cubicBezTo>
                    <a:pt x="0" y="41923"/>
                    <a:pt x="6011" y="27411"/>
                    <a:pt x="16711" y="16711"/>
                  </a:cubicBezTo>
                  <a:cubicBezTo>
                    <a:pt x="27411" y="6011"/>
                    <a:pt x="41923" y="0"/>
                    <a:pt x="57055" y="0"/>
                  </a:cubicBezTo>
                  <a:close/>
                </a:path>
              </a:pathLst>
            </a:custGeom>
            <a:solidFill>
              <a:srgbClr val="E9DBC6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822642" cy="5925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835207" y="7153183"/>
            <a:ext cx="6920345" cy="2105117"/>
            <a:chOff x="0" y="0"/>
            <a:chExt cx="1822642" cy="55443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822642" cy="554434"/>
            </a:xfrm>
            <a:custGeom>
              <a:avLst/>
              <a:gdLst/>
              <a:ahLst/>
              <a:cxnLst/>
              <a:rect l="l" t="t" r="r" b="b"/>
              <a:pathLst>
                <a:path w="1822642" h="554434">
                  <a:moveTo>
                    <a:pt x="57055" y="0"/>
                  </a:moveTo>
                  <a:lnTo>
                    <a:pt x="1765588" y="0"/>
                  </a:lnTo>
                  <a:cubicBezTo>
                    <a:pt x="1780720" y="0"/>
                    <a:pt x="1795232" y="6011"/>
                    <a:pt x="1805931" y="16711"/>
                  </a:cubicBezTo>
                  <a:cubicBezTo>
                    <a:pt x="1816631" y="27411"/>
                    <a:pt x="1822642" y="41923"/>
                    <a:pt x="1822642" y="57055"/>
                  </a:cubicBezTo>
                  <a:lnTo>
                    <a:pt x="1822642" y="497379"/>
                  </a:lnTo>
                  <a:cubicBezTo>
                    <a:pt x="1822642" y="512511"/>
                    <a:pt x="1816631" y="527023"/>
                    <a:pt x="1805931" y="537723"/>
                  </a:cubicBezTo>
                  <a:cubicBezTo>
                    <a:pt x="1795232" y="548423"/>
                    <a:pt x="1780720" y="554434"/>
                    <a:pt x="1765588" y="554434"/>
                  </a:cubicBezTo>
                  <a:lnTo>
                    <a:pt x="57055" y="554434"/>
                  </a:lnTo>
                  <a:cubicBezTo>
                    <a:pt x="41923" y="554434"/>
                    <a:pt x="27411" y="548423"/>
                    <a:pt x="16711" y="537723"/>
                  </a:cubicBezTo>
                  <a:cubicBezTo>
                    <a:pt x="6011" y="527023"/>
                    <a:pt x="0" y="512511"/>
                    <a:pt x="0" y="497379"/>
                  </a:cubicBezTo>
                  <a:lnTo>
                    <a:pt x="0" y="57055"/>
                  </a:lnTo>
                  <a:cubicBezTo>
                    <a:pt x="0" y="41923"/>
                    <a:pt x="6011" y="27411"/>
                    <a:pt x="16711" y="16711"/>
                  </a:cubicBezTo>
                  <a:cubicBezTo>
                    <a:pt x="27411" y="6011"/>
                    <a:pt x="41923" y="0"/>
                    <a:pt x="57055" y="0"/>
                  </a:cubicBezTo>
                  <a:close/>
                </a:path>
              </a:pathLst>
            </a:custGeom>
            <a:solidFill>
              <a:srgbClr val="E9DBC6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822642" cy="5925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1305895" y="2469493"/>
            <a:ext cx="6909727" cy="6788807"/>
          </a:xfrm>
          <a:custGeom>
            <a:avLst/>
            <a:gdLst/>
            <a:ahLst/>
            <a:cxnLst/>
            <a:rect l="l" t="t" r="r" b="b"/>
            <a:pathLst>
              <a:path w="6909727" h="6788807">
                <a:moveTo>
                  <a:pt x="0" y="0"/>
                </a:moveTo>
                <a:lnTo>
                  <a:pt x="6909727" y="0"/>
                </a:lnTo>
                <a:lnTo>
                  <a:pt x="6909727" y="6788807"/>
                </a:lnTo>
                <a:lnTo>
                  <a:pt x="0" y="678880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0084924" y="2934042"/>
            <a:ext cx="6420911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282027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Úvodní seznámení s tématem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071906" y="1044060"/>
            <a:ext cx="9803721" cy="83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b="1">
                <a:solidFill>
                  <a:srgbClr val="282027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Postup činnosti při používání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084924" y="5275887"/>
            <a:ext cx="6420911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282027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Prezentace her a aktivit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084924" y="7617732"/>
            <a:ext cx="6420911" cy="1109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282027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Realizace aktivit s průběžnou podporou a zpětnou vazbou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B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901947" cy="936200"/>
            <a:chOff x="0" y="0"/>
            <a:chExt cx="237550" cy="2465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7550" cy="246571"/>
            </a:xfrm>
            <a:custGeom>
              <a:avLst/>
              <a:gdLst/>
              <a:ahLst/>
              <a:cxnLst/>
              <a:rect l="l" t="t" r="r" b="b"/>
              <a:pathLst>
                <a:path w="237550" h="246571">
                  <a:moveTo>
                    <a:pt x="0" y="0"/>
                  </a:moveTo>
                  <a:lnTo>
                    <a:pt x="237550" y="0"/>
                  </a:lnTo>
                  <a:lnTo>
                    <a:pt x="237550" y="246571"/>
                  </a:lnTo>
                  <a:lnTo>
                    <a:pt x="0" y="246571"/>
                  </a:lnTo>
                  <a:close/>
                </a:path>
              </a:pathLst>
            </a:custGeom>
            <a:solidFill>
              <a:srgbClr val="5B352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37550" cy="284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917264"/>
            <a:ext cx="9089451" cy="47635"/>
            <a:chOff x="0" y="0"/>
            <a:chExt cx="2393929" cy="1254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93929" cy="12546"/>
            </a:xfrm>
            <a:custGeom>
              <a:avLst/>
              <a:gdLst/>
              <a:ahLst/>
              <a:cxnLst/>
              <a:rect l="l" t="t" r="r" b="b"/>
              <a:pathLst>
                <a:path w="2393929" h="12546">
                  <a:moveTo>
                    <a:pt x="0" y="0"/>
                  </a:moveTo>
                  <a:lnTo>
                    <a:pt x="2393929" y="0"/>
                  </a:lnTo>
                  <a:lnTo>
                    <a:pt x="2393929" y="12546"/>
                  </a:lnTo>
                  <a:lnTo>
                    <a:pt x="0" y="12546"/>
                  </a:lnTo>
                  <a:close/>
                </a:path>
              </a:pathLst>
            </a:custGeom>
            <a:solidFill>
              <a:srgbClr val="5B352E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393929" cy="506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155754" y="1186318"/>
            <a:ext cx="689730" cy="585408"/>
          </a:xfrm>
          <a:custGeom>
            <a:avLst/>
            <a:gdLst/>
            <a:ahLst/>
            <a:cxnLst/>
            <a:rect l="l" t="t" r="r" b="b"/>
            <a:pathLst>
              <a:path w="689730" h="585408">
                <a:moveTo>
                  <a:pt x="0" y="0"/>
                </a:moveTo>
                <a:lnTo>
                  <a:pt x="689730" y="0"/>
                </a:lnTo>
                <a:lnTo>
                  <a:pt x="689730" y="585409"/>
                </a:lnTo>
                <a:lnTo>
                  <a:pt x="0" y="58540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860000" y="1964900"/>
            <a:ext cx="5399300" cy="7525156"/>
          </a:xfrm>
          <a:custGeom>
            <a:avLst/>
            <a:gdLst/>
            <a:ahLst/>
            <a:cxnLst/>
            <a:rect l="l" t="t" r="r" b="b"/>
            <a:pathLst>
              <a:path w="5399300" h="7525156">
                <a:moveTo>
                  <a:pt x="0" y="0"/>
                </a:moveTo>
                <a:lnTo>
                  <a:pt x="5399300" y="0"/>
                </a:lnTo>
                <a:lnTo>
                  <a:pt x="5399300" y="7525156"/>
                </a:lnTo>
                <a:lnTo>
                  <a:pt x="0" y="752515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028700" y="2655730"/>
            <a:ext cx="7215057" cy="3566842"/>
            <a:chOff x="0" y="0"/>
            <a:chExt cx="1900262" cy="93941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00262" cy="939415"/>
            </a:xfrm>
            <a:custGeom>
              <a:avLst/>
              <a:gdLst/>
              <a:ahLst/>
              <a:cxnLst/>
              <a:rect l="l" t="t" r="r" b="b"/>
              <a:pathLst>
                <a:path w="1900262" h="939415">
                  <a:moveTo>
                    <a:pt x="54724" y="0"/>
                  </a:moveTo>
                  <a:lnTo>
                    <a:pt x="1845538" y="0"/>
                  </a:lnTo>
                  <a:cubicBezTo>
                    <a:pt x="1860052" y="0"/>
                    <a:pt x="1873971" y="5766"/>
                    <a:pt x="1884234" y="16028"/>
                  </a:cubicBezTo>
                  <a:cubicBezTo>
                    <a:pt x="1894496" y="26291"/>
                    <a:pt x="1900262" y="40210"/>
                    <a:pt x="1900262" y="54724"/>
                  </a:cubicBezTo>
                  <a:lnTo>
                    <a:pt x="1900262" y="884691"/>
                  </a:lnTo>
                  <a:cubicBezTo>
                    <a:pt x="1900262" y="914914"/>
                    <a:pt x="1875761" y="939415"/>
                    <a:pt x="1845538" y="939415"/>
                  </a:cubicBezTo>
                  <a:lnTo>
                    <a:pt x="54724" y="939415"/>
                  </a:lnTo>
                  <a:cubicBezTo>
                    <a:pt x="24501" y="939415"/>
                    <a:pt x="0" y="914914"/>
                    <a:pt x="0" y="884691"/>
                  </a:cubicBezTo>
                  <a:lnTo>
                    <a:pt x="0" y="54724"/>
                  </a:lnTo>
                  <a:cubicBezTo>
                    <a:pt x="0" y="24501"/>
                    <a:pt x="24501" y="0"/>
                    <a:pt x="54724" y="0"/>
                  </a:cubicBezTo>
                  <a:close/>
                </a:path>
              </a:pathLst>
            </a:custGeom>
            <a:solidFill>
              <a:srgbClr val="E0A179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900262" cy="9775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Výsledky naší práce zahrnovaly různé projekty, jako jsou výtvarné práce dětí a skupinové prezentace, které ukázaly jejich kreativitu a dovednosti.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141583" y="1082735"/>
            <a:ext cx="8904662" cy="680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1">
                <a:solidFill>
                  <a:srgbClr val="282027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Naše díla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CD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140584" y="1028700"/>
            <a:ext cx="901947" cy="936200"/>
            <a:chOff x="0" y="0"/>
            <a:chExt cx="237550" cy="2465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7550" cy="246571"/>
            </a:xfrm>
            <a:custGeom>
              <a:avLst/>
              <a:gdLst/>
              <a:ahLst/>
              <a:cxnLst/>
              <a:rect l="l" t="t" r="r" b="b"/>
              <a:pathLst>
                <a:path w="237550" h="246571">
                  <a:moveTo>
                    <a:pt x="0" y="0"/>
                  </a:moveTo>
                  <a:lnTo>
                    <a:pt x="237550" y="0"/>
                  </a:lnTo>
                  <a:lnTo>
                    <a:pt x="237550" y="246571"/>
                  </a:lnTo>
                  <a:lnTo>
                    <a:pt x="0" y="246571"/>
                  </a:lnTo>
                  <a:close/>
                </a:path>
              </a:pathLst>
            </a:custGeom>
            <a:solidFill>
              <a:srgbClr val="5B352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37550" cy="284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140584" y="1917264"/>
            <a:ext cx="9089451" cy="47635"/>
            <a:chOff x="0" y="0"/>
            <a:chExt cx="2393929" cy="1254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93929" cy="12546"/>
            </a:xfrm>
            <a:custGeom>
              <a:avLst/>
              <a:gdLst/>
              <a:ahLst/>
              <a:cxnLst/>
              <a:rect l="l" t="t" r="r" b="b"/>
              <a:pathLst>
                <a:path w="2393929" h="12546">
                  <a:moveTo>
                    <a:pt x="0" y="0"/>
                  </a:moveTo>
                  <a:lnTo>
                    <a:pt x="2393929" y="0"/>
                  </a:lnTo>
                  <a:lnTo>
                    <a:pt x="2393929" y="12546"/>
                  </a:lnTo>
                  <a:lnTo>
                    <a:pt x="0" y="12546"/>
                  </a:lnTo>
                  <a:close/>
                </a:path>
              </a:pathLst>
            </a:custGeom>
            <a:solidFill>
              <a:srgbClr val="5B352E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393929" cy="506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8267638" y="1186318"/>
            <a:ext cx="689730" cy="585408"/>
          </a:xfrm>
          <a:custGeom>
            <a:avLst/>
            <a:gdLst/>
            <a:ahLst/>
            <a:cxnLst/>
            <a:rect l="l" t="t" r="r" b="b"/>
            <a:pathLst>
              <a:path w="689730" h="585408">
                <a:moveTo>
                  <a:pt x="0" y="0"/>
                </a:moveTo>
                <a:lnTo>
                  <a:pt x="689730" y="0"/>
                </a:lnTo>
                <a:lnTo>
                  <a:pt x="689730" y="585409"/>
                </a:lnTo>
                <a:lnTo>
                  <a:pt x="0" y="58540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9367103" y="3436197"/>
            <a:ext cx="6636411" cy="5119366"/>
            <a:chOff x="0" y="0"/>
            <a:chExt cx="1747861" cy="134831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747862" cy="1348310"/>
            </a:xfrm>
            <a:custGeom>
              <a:avLst/>
              <a:gdLst/>
              <a:ahLst/>
              <a:cxnLst/>
              <a:rect l="l" t="t" r="r" b="b"/>
              <a:pathLst>
                <a:path w="1747862" h="1348310">
                  <a:moveTo>
                    <a:pt x="59496" y="0"/>
                  </a:moveTo>
                  <a:lnTo>
                    <a:pt x="1688366" y="0"/>
                  </a:lnTo>
                  <a:cubicBezTo>
                    <a:pt x="1704145" y="0"/>
                    <a:pt x="1719278" y="6268"/>
                    <a:pt x="1730436" y="17426"/>
                  </a:cubicBezTo>
                  <a:cubicBezTo>
                    <a:pt x="1741593" y="28583"/>
                    <a:pt x="1747862" y="43716"/>
                    <a:pt x="1747862" y="59496"/>
                  </a:cubicBezTo>
                  <a:lnTo>
                    <a:pt x="1747862" y="1288815"/>
                  </a:lnTo>
                  <a:cubicBezTo>
                    <a:pt x="1747862" y="1304594"/>
                    <a:pt x="1741593" y="1319727"/>
                    <a:pt x="1730436" y="1330885"/>
                  </a:cubicBezTo>
                  <a:cubicBezTo>
                    <a:pt x="1719278" y="1342042"/>
                    <a:pt x="1704145" y="1348310"/>
                    <a:pt x="1688366" y="1348310"/>
                  </a:cubicBezTo>
                  <a:lnTo>
                    <a:pt x="59496" y="1348310"/>
                  </a:lnTo>
                  <a:cubicBezTo>
                    <a:pt x="43716" y="1348310"/>
                    <a:pt x="28583" y="1342042"/>
                    <a:pt x="17426" y="1330885"/>
                  </a:cubicBezTo>
                  <a:cubicBezTo>
                    <a:pt x="6268" y="1319727"/>
                    <a:pt x="0" y="1304594"/>
                    <a:pt x="0" y="1288815"/>
                  </a:cubicBezTo>
                  <a:lnTo>
                    <a:pt x="0" y="59496"/>
                  </a:lnTo>
                  <a:cubicBezTo>
                    <a:pt x="0" y="43716"/>
                    <a:pt x="6268" y="28583"/>
                    <a:pt x="17426" y="17426"/>
                  </a:cubicBezTo>
                  <a:cubicBezTo>
                    <a:pt x="28583" y="6268"/>
                    <a:pt x="43716" y="0"/>
                    <a:pt x="59496" y="0"/>
                  </a:cubicBezTo>
                  <a:close/>
                </a:path>
              </a:pathLst>
            </a:custGeom>
            <a:solidFill>
              <a:srgbClr val="C5BE82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747861" cy="13864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Během stáže jsme se naučili nové dovednosti, jako je efektivní komunikace s dětmi, plánování aktivit a přizpůsobení výuky různým potřebám dětí.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763724" y="2733460"/>
            <a:ext cx="7150510" cy="6524840"/>
          </a:xfrm>
          <a:custGeom>
            <a:avLst/>
            <a:gdLst/>
            <a:ahLst/>
            <a:cxnLst/>
            <a:rect l="l" t="t" r="r" b="b"/>
            <a:pathLst>
              <a:path w="7150510" h="6524840">
                <a:moveTo>
                  <a:pt x="0" y="0"/>
                </a:moveTo>
                <a:lnTo>
                  <a:pt x="7150510" y="0"/>
                </a:lnTo>
                <a:lnTo>
                  <a:pt x="7150510" y="6524840"/>
                </a:lnTo>
                <a:lnTo>
                  <a:pt x="0" y="652484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9253467" y="1082735"/>
            <a:ext cx="8005833" cy="680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1">
                <a:solidFill>
                  <a:srgbClr val="282027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Naučili jsme se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C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901947" cy="936200"/>
            <a:chOff x="0" y="0"/>
            <a:chExt cx="237550" cy="2465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7550" cy="246571"/>
            </a:xfrm>
            <a:custGeom>
              <a:avLst/>
              <a:gdLst/>
              <a:ahLst/>
              <a:cxnLst/>
              <a:rect l="l" t="t" r="r" b="b"/>
              <a:pathLst>
                <a:path w="237550" h="246571">
                  <a:moveTo>
                    <a:pt x="0" y="0"/>
                  </a:moveTo>
                  <a:lnTo>
                    <a:pt x="237550" y="0"/>
                  </a:lnTo>
                  <a:lnTo>
                    <a:pt x="237550" y="246571"/>
                  </a:lnTo>
                  <a:lnTo>
                    <a:pt x="0" y="246571"/>
                  </a:lnTo>
                  <a:close/>
                </a:path>
              </a:pathLst>
            </a:custGeom>
            <a:solidFill>
              <a:srgbClr val="5B352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37550" cy="284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917275"/>
            <a:ext cx="7701417" cy="47625"/>
            <a:chOff x="0" y="0"/>
            <a:chExt cx="2028357" cy="1254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28357" cy="12543"/>
            </a:xfrm>
            <a:custGeom>
              <a:avLst/>
              <a:gdLst/>
              <a:ahLst/>
              <a:cxnLst/>
              <a:rect l="l" t="t" r="r" b="b"/>
              <a:pathLst>
                <a:path w="2028357" h="12543">
                  <a:moveTo>
                    <a:pt x="0" y="0"/>
                  </a:moveTo>
                  <a:lnTo>
                    <a:pt x="2028357" y="0"/>
                  </a:lnTo>
                  <a:lnTo>
                    <a:pt x="2028357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5B352E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028357" cy="50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155754" y="1186318"/>
            <a:ext cx="689730" cy="585408"/>
          </a:xfrm>
          <a:custGeom>
            <a:avLst/>
            <a:gdLst/>
            <a:ahLst/>
            <a:cxnLst/>
            <a:rect l="l" t="t" r="r" b="b"/>
            <a:pathLst>
              <a:path w="689730" h="585408">
                <a:moveTo>
                  <a:pt x="0" y="0"/>
                </a:moveTo>
                <a:lnTo>
                  <a:pt x="689730" y="0"/>
                </a:lnTo>
                <a:lnTo>
                  <a:pt x="689730" y="585409"/>
                </a:lnTo>
                <a:lnTo>
                  <a:pt x="0" y="58540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930647" y="2713401"/>
            <a:ext cx="5991726" cy="3952247"/>
            <a:chOff x="0" y="0"/>
            <a:chExt cx="1578068" cy="104092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578068" cy="1040921"/>
            </a:xfrm>
            <a:custGeom>
              <a:avLst/>
              <a:gdLst/>
              <a:ahLst/>
              <a:cxnLst/>
              <a:rect l="l" t="t" r="r" b="b"/>
              <a:pathLst>
                <a:path w="1578068" h="1040921">
                  <a:moveTo>
                    <a:pt x="65897" y="0"/>
                  </a:moveTo>
                  <a:lnTo>
                    <a:pt x="1512170" y="0"/>
                  </a:lnTo>
                  <a:cubicBezTo>
                    <a:pt x="1548565" y="0"/>
                    <a:pt x="1578068" y="29503"/>
                    <a:pt x="1578068" y="65897"/>
                  </a:cubicBezTo>
                  <a:lnTo>
                    <a:pt x="1578068" y="975024"/>
                  </a:lnTo>
                  <a:cubicBezTo>
                    <a:pt x="1578068" y="1011418"/>
                    <a:pt x="1548565" y="1040921"/>
                    <a:pt x="1512170" y="1040921"/>
                  </a:cubicBezTo>
                  <a:lnTo>
                    <a:pt x="65897" y="1040921"/>
                  </a:lnTo>
                  <a:cubicBezTo>
                    <a:pt x="48420" y="1040921"/>
                    <a:pt x="31659" y="1033978"/>
                    <a:pt x="19301" y="1021620"/>
                  </a:cubicBezTo>
                  <a:cubicBezTo>
                    <a:pt x="6943" y="1009262"/>
                    <a:pt x="0" y="992501"/>
                    <a:pt x="0" y="975024"/>
                  </a:cubicBezTo>
                  <a:lnTo>
                    <a:pt x="0" y="65897"/>
                  </a:lnTo>
                  <a:cubicBezTo>
                    <a:pt x="0" y="29503"/>
                    <a:pt x="29503" y="0"/>
                    <a:pt x="65897" y="0"/>
                  </a:cubicBezTo>
                  <a:close/>
                </a:path>
              </a:pathLst>
            </a:custGeom>
            <a:solidFill>
              <a:srgbClr val="D7C2A6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578068" cy="10790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Při přípravě ekopříběhů jsme nejprve provedli brainstorming, kde jsme shromáždili nápady. Následně jsme vytvořili osnovu a plánovali jednotlivé příběhy.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10155956" y="1496800"/>
            <a:ext cx="7103344" cy="8071982"/>
          </a:xfrm>
          <a:custGeom>
            <a:avLst/>
            <a:gdLst/>
            <a:ahLst/>
            <a:cxnLst/>
            <a:rect l="l" t="t" r="r" b="b"/>
            <a:pathLst>
              <a:path w="7103344" h="8071982">
                <a:moveTo>
                  <a:pt x="0" y="0"/>
                </a:moveTo>
                <a:lnTo>
                  <a:pt x="7103344" y="0"/>
                </a:lnTo>
                <a:lnTo>
                  <a:pt x="7103344" y="8071981"/>
                </a:lnTo>
                <a:lnTo>
                  <a:pt x="0" y="8071981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234603" y="991973"/>
            <a:ext cx="8832242" cy="869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58"/>
              </a:lnSpc>
            </a:pPr>
            <a:r>
              <a:rPr lang="en-US" sz="5041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Naše ekopříběhy - příprava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B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499998" y="1028700"/>
            <a:ext cx="901947" cy="936200"/>
            <a:chOff x="0" y="0"/>
            <a:chExt cx="237550" cy="2465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7550" cy="246571"/>
            </a:xfrm>
            <a:custGeom>
              <a:avLst/>
              <a:gdLst/>
              <a:ahLst/>
              <a:cxnLst/>
              <a:rect l="l" t="t" r="r" b="b"/>
              <a:pathLst>
                <a:path w="237550" h="246571">
                  <a:moveTo>
                    <a:pt x="0" y="0"/>
                  </a:moveTo>
                  <a:lnTo>
                    <a:pt x="237550" y="0"/>
                  </a:lnTo>
                  <a:lnTo>
                    <a:pt x="237550" y="246571"/>
                  </a:lnTo>
                  <a:lnTo>
                    <a:pt x="0" y="246571"/>
                  </a:lnTo>
                  <a:close/>
                </a:path>
              </a:pathLst>
            </a:custGeom>
            <a:solidFill>
              <a:srgbClr val="5B352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37550" cy="284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499998" y="1917275"/>
            <a:ext cx="7701417" cy="47625"/>
            <a:chOff x="0" y="0"/>
            <a:chExt cx="2028357" cy="1254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28357" cy="12543"/>
            </a:xfrm>
            <a:custGeom>
              <a:avLst/>
              <a:gdLst/>
              <a:ahLst/>
              <a:cxnLst/>
              <a:rect l="l" t="t" r="r" b="b"/>
              <a:pathLst>
                <a:path w="2028357" h="12543">
                  <a:moveTo>
                    <a:pt x="0" y="0"/>
                  </a:moveTo>
                  <a:lnTo>
                    <a:pt x="2028357" y="0"/>
                  </a:lnTo>
                  <a:lnTo>
                    <a:pt x="2028357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5B352E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028357" cy="50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9627052" y="1186318"/>
            <a:ext cx="689730" cy="585408"/>
          </a:xfrm>
          <a:custGeom>
            <a:avLst/>
            <a:gdLst/>
            <a:ahLst/>
            <a:cxnLst/>
            <a:rect l="l" t="t" r="r" b="b"/>
            <a:pathLst>
              <a:path w="689730" h="585408">
                <a:moveTo>
                  <a:pt x="0" y="0"/>
                </a:moveTo>
                <a:lnTo>
                  <a:pt x="689730" y="0"/>
                </a:lnTo>
                <a:lnTo>
                  <a:pt x="689730" y="585409"/>
                </a:lnTo>
                <a:lnTo>
                  <a:pt x="0" y="58540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1127334" y="2669408"/>
            <a:ext cx="5448013" cy="4138291"/>
            <a:chOff x="0" y="0"/>
            <a:chExt cx="1434868" cy="108992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34868" cy="1089920"/>
            </a:xfrm>
            <a:custGeom>
              <a:avLst/>
              <a:gdLst/>
              <a:ahLst/>
              <a:cxnLst/>
              <a:rect l="l" t="t" r="r" b="b"/>
              <a:pathLst>
                <a:path w="1434868" h="1089920">
                  <a:moveTo>
                    <a:pt x="72474" y="0"/>
                  </a:moveTo>
                  <a:lnTo>
                    <a:pt x="1362394" y="0"/>
                  </a:lnTo>
                  <a:cubicBezTo>
                    <a:pt x="1402420" y="0"/>
                    <a:pt x="1434868" y="32448"/>
                    <a:pt x="1434868" y="72474"/>
                  </a:cubicBezTo>
                  <a:lnTo>
                    <a:pt x="1434868" y="1017447"/>
                  </a:lnTo>
                  <a:cubicBezTo>
                    <a:pt x="1434868" y="1036668"/>
                    <a:pt x="1427232" y="1055102"/>
                    <a:pt x="1413640" y="1068693"/>
                  </a:cubicBezTo>
                  <a:cubicBezTo>
                    <a:pt x="1400049" y="1082285"/>
                    <a:pt x="1381615" y="1089920"/>
                    <a:pt x="1362394" y="1089920"/>
                  </a:cubicBezTo>
                  <a:lnTo>
                    <a:pt x="72474" y="1089920"/>
                  </a:lnTo>
                  <a:cubicBezTo>
                    <a:pt x="53253" y="1089920"/>
                    <a:pt x="34819" y="1082285"/>
                    <a:pt x="21227" y="1068693"/>
                  </a:cubicBezTo>
                  <a:cubicBezTo>
                    <a:pt x="7636" y="1055102"/>
                    <a:pt x="0" y="1036668"/>
                    <a:pt x="0" y="1017447"/>
                  </a:cubicBezTo>
                  <a:lnTo>
                    <a:pt x="0" y="72474"/>
                  </a:lnTo>
                  <a:cubicBezTo>
                    <a:pt x="0" y="53253"/>
                    <a:pt x="7636" y="34819"/>
                    <a:pt x="21227" y="21227"/>
                  </a:cubicBezTo>
                  <a:cubicBezTo>
                    <a:pt x="34819" y="7636"/>
                    <a:pt x="53253" y="0"/>
                    <a:pt x="72474" y="0"/>
                  </a:cubicBezTo>
                  <a:close/>
                </a:path>
              </a:pathLst>
            </a:custGeom>
            <a:solidFill>
              <a:srgbClr val="F0C3A6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434868" cy="11280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Mezi naše nejlepší ekopříběhy patřily příběhy o ochraně přírody a udržitelnosti, které děti velmi zaujaly a aktivně se na jejich tvorbě podílely</a:t>
              </a:r>
            </a:p>
          </p:txBody>
        </p:sp>
      </p:grpSp>
      <p:sp>
        <p:nvSpPr>
          <p:cNvPr id="12" name="Freeform 12"/>
          <p:cNvSpPr/>
          <p:nvPr/>
        </p:nvSpPr>
        <p:spPr>
          <a:xfrm flipH="1">
            <a:off x="965802" y="3237426"/>
            <a:ext cx="9825369" cy="6693532"/>
          </a:xfrm>
          <a:custGeom>
            <a:avLst/>
            <a:gdLst/>
            <a:ahLst/>
            <a:cxnLst/>
            <a:rect l="l" t="t" r="r" b="b"/>
            <a:pathLst>
              <a:path w="9825369" h="6693532">
                <a:moveTo>
                  <a:pt x="9825369" y="0"/>
                </a:moveTo>
                <a:lnTo>
                  <a:pt x="0" y="0"/>
                </a:lnTo>
                <a:lnTo>
                  <a:pt x="0" y="6693533"/>
                </a:lnTo>
                <a:lnTo>
                  <a:pt x="9825369" y="6693533"/>
                </a:lnTo>
                <a:lnTo>
                  <a:pt x="9825369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0612881" y="1082735"/>
            <a:ext cx="6772527" cy="680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1">
                <a:solidFill>
                  <a:srgbClr val="282027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Výběr z našich příběhů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</Words>
  <Application>Microsoft Office PowerPoint</Application>
  <PresentationFormat>Vlastní</PresentationFormat>
  <Paragraphs>26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9" baseType="lpstr">
      <vt:lpstr>Arial</vt:lpstr>
      <vt:lpstr>Calibri</vt:lpstr>
      <vt:lpstr>Londrina Solid Heavy</vt:lpstr>
      <vt:lpstr>Helvetica World</vt:lpstr>
      <vt:lpstr>Helvetica World Bold</vt:lpstr>
      <vt:lpstr>Canva Sans</vt:lpstr>
      <vt:lpstr>Open Sans Bold</vt:lpstr>
      <vt:lpstr>Office Theme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MALAGA 2025</dc:title>
  <dc:creator>Terka</dc:creator>
  <cp:lastModifiedBy>Terka</cp:lastModifiedBy>
  <cp:revision>1</cp:revision>
  <dcterms:created xsi:type="dcterms:W3CDTF">2006-08-16T00:00:00Z</dcterms:created>
  <dcterms:modified xsi:type="dcterms:W3CDTF">2025-05-22T19:30:43Z</dcterms:modified>
  <dc:identifier>DAGliY360J8</dc:identifier>
</cp:coreProperties>
</file>