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Candal" panose="020B0604020202020204" charset="-18"/>
      <p:regular r:id="rId13"/>
    </p:embeddedFont>
    <p:embeddedFont>
      <p:font typeface="Open Sans" panose="020B0606030504020204" pitchFamily="34" charset="0"/>
      <p:regular r:id="rId14"/>
    </p:embeddedFont>
    <p:embeddedFont>
      <p:font typeface="Open Sans Bold" panose="020B0806030504020204" charset="0"/>
      <p:regular r:id="rId15"/>
    </p:embeddedFont>
    <p:embeddedFont>
      <p:font typeface="Roboto Condensed Bold" panose="020B0604020202020204" charset="0"/>
      <p:regular r:id="rId16"/>
    </p:embeddedFont>
    <p:embeddedFont>
      <p:font typeface="Times New Roman Bold" panose="020B0604020202020204" charset="-18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2816412" y="3812147"/>
            <a:ext cx="12655177" cy="2662706"/>
            <a:chOff x="0" y="0"/>
            <a:chExt cx="16873569" cy="3550275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6873569" cy="2089528"/>
              <a:chOff x="0" y="0"/>
              <a:chExt cx="2744666" cy="33988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744666" cy="339884"/>
              </a:xfrm>
              <a:custGeom>
                <a:avLst/>
                <a:gdLst/>
                <a:ahLst/>
                <a:cxnLst/>
                <a:rect l="l" t="t" r="r" b="b"/>
                <a:pathLst>
                  <a:path w="2744666" h="339884">
                    <a:moveTo>
                      <a:pt x="0" y="0"/>
                    </a:moveTo>
                    <a:lnTo>
                      <a:pt x="2744666" y="0"/>
                    </a:lnTo>
                    <a:lnTo>
                      <a:pt x="2744666" y="339884"/>
                    </a:lnTo>
                    <a:lnTo>
                      <a:pt x="0" y="339884"/>
                    </a:lnTo>
                    <a:close/>
                  </a:path>
                </a:pathLst>
              </a:custGeom>
              <a:solidFill>
                <a:srgbClr val="2A9D8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28575"/>
                <a:ext cx="2744666" cy="368459"/>
              </a:xfrm>
              <a:prstGeom prst="rect">
                <a:avLst/>
              </a:prstGeom>
            </p:spPr>
            <p:txBody>
              <a:bodyPr lIns="61690" tIns="61690" rIns="61690" bIns="6169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0" y="-19076"/>
              <a:ext cx="16873569" cy="1956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2319"/>
                </a:lnSpc>
                <a:spcBef>
                  <a:spcPct val="0"/>
                </a:spcBef>
              </a:pPr>
              <a:r>
                <a:rPr lang="en-US" sz="8799">
                  <a:solidFill>
                    <a:srgbClr val="FFFFFF"/>
                  </a:solidFill>
                  <a:latin typeface="Candal"/>
                  <a:ea typeface="Candal"/>
                  <a:cs typeface="Candal"/>
                  <a:sym typeface="Candal"/>
                </a:rPr>
                <a:t>MALAGA 2025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879978"/>
              <a:ext cx="16849089" cy="16702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867"/>
                </a:lnSpc>
              </a:pPr>
              <a:r>
                <a:rPr lang="en-US" sz="7245" b="1" spc="1564">
                  <a:solidFill>
                    <a:srgbClr val="000000"/>
                  </a:solidFill>
                  <a:latin typeface="Roboto Condensed Bold"/>
                  <a:ea typeface="Roboto Condensed Bold"/>
                  <a:cs typeface="Roboto Condensed Bold"/>
                  <a:sym typeface="Roboto Condensed Bold"/>
                </a:rPr>
                <a:t>Künzelová Michaela</a:t>
              </a:r>
            </a:p>
          </p:txBody>
        </p:sp>
      </p:grpSp>
      <p:sp>
        <p:nvSpPr>
          <p:cNvPr id="9" name="Freeform 9"/>
          <p:cNvSpPr/>
          <p:nvPr/>
        </p:nvSpPr>
        <p:spPr>
          <a:xfrm rot="353252">
            <a:off x="-2833328" y="5346935"/>
            <a:ext cx="4711133" cy="599599"/>
          </a:xfrm>
          <a:custGeom>
            <a:avLst/>
            <a:gdLst/>
            <a:ahLst/>
            <a:cxnLst/>
            <a:rect l="l" t="t" r="r" b="b"/>
            <a:pathLst>
              <a:path w="4711133" h="599599">
                <a:moveTo>
                  <a:pt x="0" y="0"/>
                </a:moveTo>
                <a:lnTo>
                  <a:pt x="4711133" y="0"/>
                </a:lnTo>
                <a:lnTo>
                  <a:pt x="4711133" y="599599"/>
                </a:lnTo>
                <a:lnTo>
                  <a:pt x="0" y="5995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 rot="-7370534">
            <a:off x="15529233" y="-1439389"/>
            <a:ext cx="3046596" cy="4189069"/>
          </a:xfrm>
          <a:custGeom>
            <a:avLst/>
            <a:gdLst/>
            <a:ahLst/>
            <a:cxnLst/>
            <a:rect l="l" t="t" r="r" b="b"/>
            <a:pathLst>
              <a:path w="3046596" h="4189069">
                <a:moveTo>
                  <a:pt x="0" y="0"/>
                </a:moveTo>
                <a:lnTo>
                  <a:pt x="3046596" y="0"/>
                </a:lnTo>
                <a:lnTo>
                  <a:pt x="3046596" y="4189069"/>
                </a:lnTo>
                <a:lnTo>
                  <a:pt x="0" y="41890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 rot="979847">
            <a:off x="11600644" y="548398"/>
            <a:ext cx="2577229" cy="960604"/>
          </a:xfrm>
          <a:custGeom>
            <a:avLst/>
            <a:gdLst/>
            <a:ahLst/>
            <a:cxnLst/>
            <a:rect l="l" t="t" r="r" b="b"/>
            <a:pathLst>
              <a:path w="2577229" h="960604">
                <a:moveTo>
                  <a:pt x="0" y="0"/>
                </a:moveTo>
                <a:lnTo>
                  <a:pt x="2577229" y="0"/>
                </a:lnTo>
                <a:lnTo>
                  <a:pt x="2577229" y="960604"/>
                </a:lnTo>
                <a:lnTo>
                  <a:pt x="0" y="9606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/>
          <p:cNvSpPr/>
          <p:nvPr/>
        </p:nvSpPr>
        <p:spPr>
          <a:xfrm rot="-2415907">
            <a:off x="16753445" y="3286422"/>
            <a:ext cx="1911102" cy="3714155"/>
          </a:xfrm>
          <a:custGeom>
            <a:avLst/>
            <a:gdLst/>
            <a:ahLst/>
            <a:cxnLst/>
            <a:rect l="l" t="t" r="r" b="b"/>
            <a:pathLst>
              <a:path w="1911102" h="3714155">
                <a:moveTo>
                  <a:pt x="0" y="0"/>
                </a:moveTo>
                <a:lnTo>
                  <a:pt x="1911101" y="0"/>
                </a:lnTo>
                <a:lnTo>
                  <a:pt x="1911101" y="3714156"/>
                </a:lnTo>
                <a:lnTo>
                  <a:pt x="0" y="37141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Freeform 13"/>
          <p:cNvSpPr/>
          <p:nvPr/>
        </p:nvSpPr>
        <p:spPr>
          <a:xfrm rot="1837360">
            <a:off x="-756873" y="7754962"/>
            <a:ext cx="3947159" cy="4494695"/>
          </a:xfrm>
          <a:custGeom>
            <a:avLst/>
            <a:gdLst/>
            <a:ahLst/>
            <a:cxnLst/>
            <a:rect l="l" t="t" r="r" b="b"/>
            <a:pathLst>
              <a:path w="3947159" h="4494695">
                <a:moveTo>
                  <a:pt x="0" y="0"/>
                </a:moveTo>
                <a:lnTo>
                  <a:pt x="3947159" y="0"/>
                </a:lnTo>
                <a:lnTo>
                  <a:pt x="3947159" y="4494695"/>
                </a:lnTo>
                <a:lnTo>
                  <a:pt x="0" y="44946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4" name="Freeform 14"/>
          <p:cNvSpPr/>
          <p:nvPr/>
        </p:nvSpPr>
        <p:spPr>
          <a:xfrm rot="-6621354">
            <a:off x="14271695" y="2173341"/>
            <a:ext cx="389900" cy="1211554"/>
          </a:xfrm>
          <a:custGeom>
            <a:avLst/>
            <a:gdLst/>
            <a:ahLst/>
            <a:cxnLst/>
            <a:rect l="l" t="t" r="r" b="b"/>
            <a:pathLst>
              <a:path w="389900" h="1211554">
                <a:moveTo>
                  <a:pt x="0" y="0"/>
                </a:moveTo>
                <a:lnTo>
                  <a:pt x="389900" y="0"/>
                </a:lnTo>
                <a:lnTo>
                  <a:pt x="389900" y="1211553"/>
                </a:lnTo>
                <a:lnTo>
                  <a:pt x="0" y="12115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5" name="Freeform 15"/>
          <p:cNvSpPr/>
          <p:nvPr/>
        </p:nvSpPr>
        <p:spPr>
          <a:xfrm rot="-10113489">
            <a:off x="2183668" y="6572385"/>
            <a:ext cx="389900" cy="1211554"/>
          </a:xfrm>
          <a:custGeom>
            <a:avLst/>
            <a:gdLst/>
            <a:ahLst/>
            <a:cxnLst/>
            <a:rect l="l" t="t" r="r" b="b"/>
            <a:pathLst>
              <a:path w="389900" h="1211554">
                <a:moveTo>
                  <a:pt x="0" y="0"/>
                </a:moveTo>
                <a:lnTo>
                  <a:pt x="389900" y="0"/>
                </a:lnTo>
                <a:lnTo>
                  <a:pt x="389900" y="1211554"/>
                </a:lnTo>
                <a:lnTo>
                  <a:pt x="0" y="121155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6" name="Freeform 16"/>
          <p:cNvSpPr/>
          <p:nvPr/>
        </p:nvSpPr>
        <p:spPr>
          <a:xfrm rot="2830392">
            <a:off x="3486934" y="7012069"/>
            <a:ext cx="389900" cy="1211554"/>
          </a:xfrm>
          <a:custGeom>
            <a:avLst/>
            <a:gdLst/>
            <a:ahLst/>
            <a:cxnLst/>
            <a:rect l="l" t="t" r="r" b="b"/>
            <a:pathLst>
              <a:path w="389900" h="1211554">
                <a:moveTo>
                  <a:pt x="0" y="0"/>
                </a:moveTo>
                <a:lnTo>
                  <a:pt x="389900" y="0"/>
                </a:lnTo>
                <a:lnTo>
                  <a:pt x="389900" y="1211554"/>
                </a:lnTo>
                <a:lnTo>
                  <a:pt x="0" y="121155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7" name="Freeform 17"/>
          <p:cNvSpPr/>
          <p:nvPr/>
        </p:nvSpPr>
        <p:spPr>
          <a:xfrm rot="9908724">
            <a:off x="4766279" y="8412473"/>
            <a:ext cx="790416" cy="4062887"/>
          </a:xfrm>
          <a:custGeom>
            <a:avLst/>
            <a:gdLst/>
            <a:ahLst/>
            <a:cxnLst/>
            <a:rect l="l" t="t" r="r" b="b"/>
            <a:pathLst>
              <a:path w="790416" h="4062887">
                <a:moveTo>
                  <a:pt x="0" y="0"/>
                </a:moveTo>
                <a:lnTo>
                  <a:pt x="790416" y="0"/>
                </a:lnTo>
                <a:lnTo>
                  <a:pt x="790416" y="4062887"/>
                </a:lnTo>
                <a:lnTo>
                  <a:pt x="0" y="40628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0765"/>
            <a:ext cx="16230600" cy="1912751"/>
            <a:chOff x="0" y="0"/>
            <a:chExt cx="3520106" cy="4148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20106" cy="414839"/>
            </a:xfrm>
            <a:custGeom>
              <a:avLst/>
              <a:gdLst/>
              <a:ahLst/>
              <a:cxnLst/>
              <a:rect l="l" t="t" r="r" b="b"/>
              <a:pathLst>
                <a:path w="3520106" h="414839">
                  <a:moveTo>
                    <a:pt x="0" y="0"/>
                  </a:moveTo>
                  <a:lnTo>
                    <a:pt x="3520106" y="0"/>
                  </a:lnTo>
                  <a:lnTo>
                    <a:pt x="3520106" y="414839"/>
                  </a:lnTo>
                  <a:lnTo>
                    <a:pt x="0" y="414839"/>
                  </a:lnTo>
                  <a:close/>
                </a:path>
              </a:pathLst>
            </a:custGeom>
            <a:solidFill>
              <a:srgbClr val="2A9D8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520106" cy="443414"/>
            </a:xfrm>
            <a:prstGeom prst="rect">
              <a:avLst/>
            </a:prstGeom>
          </p:spPr>
          <p:txBody>
            <a:bodyPr lIns="61690" tIns="61690" rIns="61690" bIns="6169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80305" y="2184004"/>
            <a:ext cx="5271838" cy="3953879"/>
          </a:xfrm>
          <a:custGeom>
            <a:avLst/>
            <a:gdLst/>
            <a:ahLst/>
            <a:cxnLst/>
            <a:rect l="l" t="t" r="r" b="b"/>
            <a:pathLst>
              <a:path w="5271838" h="3953879">
                <a:moveTo>
                  <a:pt x="0" y="0"/>
                </a:moveTo>
                <a:lnTo>
                  <a:pt x="5271839" y="0"/>
                </a:lnTo>
                <a:lnTo>
                  <a:pt x="5271839" y="3953879"/>
                </a:lnTo>
                <a:lnTo>
                  <a:pt x="0" y="3953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6294512" y="3651087"/>
            <a:ext cx="6631456" cy="4973592"/>
          </a:xfrm>
          <a:custGeom>
            <a:avLst/>
            <a:gdLst/>
            <a:ahLst/>
            <a:cxnLst/>
            <a:rect l="l" t="t" r="r" b="b"/>
            <a:pathLst>
              <a:path w="6631456" h="4973592">
                <a:moveTo>
                  <a:pt x="0" y="0"/>
                </a:moveTo>
                <a:lnTo>
                  <a:pt x="6631456" y="0"/>
                </a:lnTo>
                <a:lnTo>
                  <a:pt x="6631456" y="4973592"/>
                </a:lnTo>
                <a:lnTo>
                  <a:pt x="0" y="49735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780305" y="6128759"/>
            <a:ext cx="5271838" cy="3953879"/>
          </a:xfrm>
          <a:custGeom>
            <a:avLst/>
            <a:gdLst/>
            <a:ahLst/>
            <a:cxnLst/>
            <a:rect l="l" t="t" r="r" b="b"/>
            <a:pathLst>
              <a:path w="5271838" h="3953879">
                <a:moveTo>
                  <a:pt x="0" y="0"/>
                </a:moveTo>
                <a:lnTo>
                  <a:pt x="5271839" y="0"/>
                </a:lnTo>
                <a:lnTo>
                  <a:pt x="5271839" y="3953879"/>
                </a:lnTo>
                <a:lnTo>
                  <a:pt x="0" y="39538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3164093" y="2935490"/>
            <a:ext cx="5119664" cy="6826219"/>
          </a:xfrm>
          <a:custGeom>
            <a:avLst/>
            <a:gdLst/>
            <a:ahLst/>
            <a:cxnLst/>
            <a:rect l="l" t="t" r="r" b="b"/>
            <a:pathLst>
              <a:path w="5119664" h="6826219">
                <a:moveTo>
                  <a:pt x="0" y="0"/>
                </a:moveTo>
                <a:lnTo>
                  <a:pt x="5119664" y="0"/>
                </a:lnTo>
                <a:lnTo>
                  <a:pt x="5119664" y="6826219"/>
                </a:lnTo>
                <a:lnTo>
                  <a:pt x="0" y="68262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792470" y="481990"/>
            <a:ext cx="16703060" cy="107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32"/>
              </a:lnSpc>
            </a:pPr>
            <a:r>
              <a:rPr lang="en-US" sz="6574">
                <a:solidFill>
                  <a:srgbClr val="E9FFF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JAK ŠKOLKA VYPADALA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5995" y="5744323"/>
            <a:ext cx="7920558" cy="4333640"/>
          </a:xfrm>
          <a:custGeom>
            <a:avLst/>
            <a:gdLst/>
            <a:ahLst/>
            <a:cxnLst/>
            <a:rect l="l" t="t" r="r" b="b"/>
            <a:pathLst>
              <a:path w="7920558" h="4333640">
                <a:moveTo>
                  <a:pt x="0" y="0"/>
                </a:moveTo>
                <a:lnTo>
                  <a:pt x="7920559" y="0"/>
                </a:lnTo>
                <a:lnTo>
                  <a:pt x="7920559" y="4333640"/>
                </a:lnTo>
                <a:lnTo>
                  <a:pt x="0" y="43336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846" b="-71846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761742" y="1338580"/>
            <a:ext cx="4488290" cy="3919111"/>
          </a:xfrm>
          <a:custGeom>
            <a:avLst/>
            <a:gdLst/>
            <a:ahLst/>
            <a:cxnLst/>
            <a:rect l="l" t="t" r="r" b="b"/>
            <a:pathLst>
              <a:path w="4488290" h="3919111">
                <a:moveTo>
                  <a:pt x="0" y="0"/>
                </a:moveTo>
                <a:lnTo>
                  <a:pt x="4488290" y="0"/>
                </a:lnTo>
                <a:lnTo>
                  <a:pt x="4488290" y="3919111"/>
                </a:lnTo>
                <a:lnTo>
                  <a:pt x="0" y="3919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3231" b="-10460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8645834" y="2295008"/>
            <a:ext cx="8300453" cy="7307236"/>
          </a:xfrm>
          <a:custGeom>
            <a:avLst/>
            <a:gdLst/>
            <a:ahLst/>
            <a:cxnLst/>
            <a:rect l="l" t="t" r="r" b="b"/>
            <a:pathLst>
              <a:path w="8300453" h="7307236">
                <a:moveTo>
                  <a:pt x="0" y="0"/>
                </a:moveTo>
                <a:lnTo>
                  <a:pt x="8300452" y="0"/>
                </a:lnTo>
                <a:lnTo>
                  <a:pt x="8300452" y="7307236"/>
                </a:lnTo>
                <a:lnTo>
                  <a:pt x="0" y="73072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6568869" y="866775"/>
            <a:ext cx="7690911" cy="78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 b="1">
                <a:solidFill>
                  <a:srgbClr val="0C0D0E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PLATERO GREEN SCHOOL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995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93363"/>
            <a:ext cx="16230600" cy="1567146"/>
            <a:chOff x="0" y="0"/>
            <a:chExt cx="3520106" cy="339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20106" cy="339884"/>
            </a:xfrm>
            <a:custGeom>
              <a:avLst/>
              <a:gdLst/>
              <a:ahLst/>
              <a:cxnLst/>
              <a:rect l="l" t="t" r="r" b="b"/>
              <a:pathLst>
                <a:path w="3520106" h="339884">
                  <a:moveTo>
                    <a:pt x="0" y="0"/>
                  </a:moveTo>
                  <a:lnTo>
                    <a:pt x="3520106" y="0"/>
                  </a:lnTo>
                  <a:lnTo>
                    <a:pt x="3520106" y="339884"/>
                  </a:lnTo>
                  <a:lnTo>
                    <a:pt x="0" y="339884"/>
                  </a:lnTo>
                  <a:close/>
                </a:path>
              </a:pathLst>
            </a:custGeom>
            <a:solidFill>
              <a:srgbClr val="2A9D8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28600"/>
              <a:ext cx="3520106" cy="568484"/>
            </a:xfrm>
            <a:prstGeom prst="rect">
              <a:avLst/>
            </a:prstGeom>
          </p:spPr>
          <p:txBody>
            <a:bodyPr lIns="61690" tIns="61690" rIns="61690" bIns="61690" rtlCol="0" anchor="ctr"/>
            <a:lstStyle/>
            <a:p>
              <a:pPr algn="ctr">
                <a:lnSpc>
                  <a:spcPts val="8399"/>
                </a:lnSpc>
              </a:pPr>
              <a:endParaRPr lang="cs-CZ" sz="5999" dirty="0">
                <a:solidFill>
                  <a:srgbClr val="D7FAE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>
                <a:lnSpc>
                  <a:spcPts val="8399"/>
                </a:lnSpc>
              </a:pPr>
              <a:r>
                <a:rPr lang="cs-CZ" sz="5999" dirty="0">
                  <a:solidFill>
                    <a:srgbClr val="D7FAE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PŘÍPRAVA NA STÁŽ</a:t>
              </a:r>
              <a:endParaRPr lang="en-US" sz="5999" dirty="0">
                <a:solidFill>
                  <a:srgbClr val="D7FAE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93766" y="3539639"/>
            <a:ext cx="15231138" cy="5155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0694" lvl="1" indent="-395347" algn="ctr">
              <a:lnSpc>
                <a:spcPts val="5127"/>
              </a:lnSpc>
              <a:buFont typeface="Arial"/>
              <a:buChar char="•"/>
            </a:pPr>
            <a:r>
              <a:rPr lang="en-US" sz="366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Před stáží jsem se připravovala přes mobilní aplikaci Duolingo - slovíčka a základní fráze především na angličtinu a základy španělštiny​</a:t>
            </a:r>
          </a:p>
          <a:p>
            <a:pPr marL="790694" lvl="1" indent="-395347" algn="ctr">
              <a:lnSpc>
                <a:spcPts val="5127"/>
              </a:lnSpc>
              <a:buFont typeface="Arial"/>
              <a:buChar char="•"/>
            </a:pPr>
            <a:r>
              <a:rPr lang="en-US" sz="366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Také jsem si zjišťovala a seznamovala se s kulturou Španělska​</a:t>
            </a:r>
          </a:p>
          <a:p>
            <a:pPr algn="ctr">
              <a:lnSpc>
                <a:spcPts val="5127"/>
              </a:lnSpc>
            </a:pPr>
            <a:r>
              <a:rPr lang="en-US" sz="366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​</a:t>
            </a:r>
          </a:p>
          <a:p>
            <a:pPr marL="790694" lvl="1" indent="-395347" algn="ctr">
              <a:lnSpc>
                <a:spcPts val="5127"/>
              </a:lnSpc>
              <a:buFont typeface="Arial"/>
              <a:buChar char="•"/>
            </a:pPr>
            <a:r>
              <a:rPr lang="en-US" sz="366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Zpracovávala jsem informace a fotky k představení České republiky dětem ve španělských školkách</a:t>
            </a:r>
            <a:r>
              <a:rPr lang="en-US" sz="3662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​</a:t>
            </a:r>
          </a:p>
          <a:p>
            <a:pPr algn="ctr">
              <a:lnSpc>
                <a:spcPts val="5127"/>
              </a:lnSpc>
            </a:pPr>
            <a:endParaRPr lang="en-US" sz="3662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1567146"/>
            <a:chOff x="0" y="0"/>
            <a:chExt cx="3520106" cy="339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20106" cy="339884"/>
            </a:xfrm>
            <a:custGeom>
              <a:avLst/>
              <a:gdLst/>
              <a:ahLst/>
              <a:cxnLst/>
              <a:rect l="l" t="t" r="r" b="b"/>
              <a:pathLst>
                <a:path w="3520106" h="339884">
                  <a:moveTo>
                    <a:pt x="0" y="0"/>
                  </a:moveTo>
                  <a:lnTo>
                    <a:pt x="3520106" y="0"/>
                  </a:lnTo>
                  <a:lnTo>
                    <a:pt x="3520106" y="339884"/>
                  </a:lnTo>
                  <a:lnTo>
                    <a:pt x="0" y="339884"/>
                  </a:lnTo>
                  <a:close/>
                </a:path>
              </a:pathLst>
            </a:custGeom>
            <a:solidFill>
              <a:srgbClr val="2A9D8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38125"/>
              <a:ext cx="3520106" cy="578009"/>
            </a:xfrm>
            <a:prstGeom prst="rect">
              <a:avLst/>
            </a:prstGeom>
          </p:spPr>
          <p:txBody>
            <a:bodyPr lIns="61690" tIns="61690" rIns="61690" bIns="61690" rtlCol="0" anchor="ctr"/>
            <a:lstStyle/>
            <a:p>
              <a:pPr algn="ctr">
                <a:lnSpc>
                  <a:spcPts val="8539"/>
                </a:lnSpc>
              </a:pPr>
              <a:endParaRPr lang="cs-CZ" sz="6099" dirty="0">
                <a:solidFill>
                  <a:srgbClr val="D7FAE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algn="ctr">
                <a:lnSpc>
                  <a:spcPts val="8539"/>
                </a:lnSpc>
              </a:pPr>
              <a:r>
                <a:rPr lang="en-US" sz="6099" dirty="0">
                  <a:solidFill>
                    <a:srgbClr val="D7FAE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METODY VYUŽITÉ PŘI PRÁCI S DĚTMI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329743" y="2926158"/>
            <a:ext cx="13279797" cy="7037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4197" lvl="1" indent="-332098" algn="ctr">
              <a:lnSpc>
                <a:spcPts val="4306"/>
              </a:lnSpc>
              <a:buFont typeface="Arial"/>
              <a:buChar char="•"/>
            </a:pPr>
            <a:r>
              <a:rPr lang="en-US" sz="307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Při práci s dětmi jsme čelili jazykové bariéře, s většinou dětí jsme se nedomluvili, pouze s několika z nich anglicky.​</a:t>
            </a:r>
          </a:p>
          <a:p>
            <a:pPr algn="ctr">
              <a:lnSpc>
                <a:spcPts val="4306"/>
              </a:lnSpc>
            </a:pPr>
            <a:r>
              <a:rPr lang="en-US" sz="307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​</a:t>
            </a:r>
          </a:p>
          <a:p>
            <a:pPr marL="664197" lvl="1" indent="-332098" algn="ctr">
              <a:lnSpc>
                <a:spcPts val="4306"/>
              </a:lnSpc>
              <a:buFont typeface="Arial"/>
              <a:buChar char="•"/>
            </a:pPr>
            <a:r>
              <a:rPr lang="en-US" sz="307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Já osobně jsem metody nepoužila, spíše jen koukání, jak to ve španělských školkách chodí a dopomáhání paní učitelce, která mi vždy vše vysvětlila anglicky ​</a:t>
            </a:r>
          </a:p>
          <a:p>
            <a:pPr algn="ctr">
              <a:lnSpc>
                <a:spcPts val="4306"/>
              </a:lnSpc>
            </a:pPr>
            <a:r>
              <a:rPr lang="en-US" sz="307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​</a:t>
            </a:r>
          </a:p>
          <a:p>
            <a:pPr marL="664197" lvl="1" indent="-332098" algn="ctr">
              <a:lnSpc>
                <a:spcPts val="4306"/>
              </a:lnSpc>
              <a:buFont typeface="Arial"/>
              <a:buChar char="•"/>
            </a:pPr>
            <a:r>
              <a:rPr lang="en-US" sz="307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Paní učitelka používala metody interaktivního učení: různé hry, výtvarné a pohybové aktivity​</a:t>
            </a:r>
          </a:p>
          <a:p>
            <a:pPr algn="ctr">
              <a:lnSpc>
                <a:spcPts val="4306"/>
              </a:lnSpc>
            </a:pPr>
            <a:r>
              <a:rPr lang="en-US" sz="307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​</a:t>
            </a:r>
          </a:p>
          <a:p>
            <a:pPr marL="664197" lvl="1" indent="-332098" algn="ctr">
              <a:lnSpc>
                <a:spcPts val="4306"/>
              </a:lnSpc>
              <a:buFont typeface="Arial"/>
              <a:buChar char="•"/>
            </a:pPr>
            <a:r>
              <a:rPr lang="en-US" sz="307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Kromě her jsme také využívali skupinové práce aby se naučili mezi sebou umět komunikovat a spolupracovat.​</a:t>
            </a:r>
          </a:p>
          <a:p>
            <a:pPr algn="ctr">
              <a:lnSpc>
                <a:spcPts val="4306"/>
              </a:lnSpc>
            </a:pPr>
            <a:endParaRPr lang="en-US" sz="3076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1912751"/>
            <a:chOff x="0" y="0"/>
            <a:chExt cx="3520106" cy="4148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20106" cy="414839"/>
            </a:xfrm>
            <a:custGeom>
              <a:avLst/>
              <a:gdLst/>
              <a:ahLst/>
              <a:cxnLst/>
              <a:rect l="l" t="t" r="r" b="b"/>
              <a:pathLst>
                <a:path w="3520106" h="414839">
                  <a:moveTo>
                    <a:pt x="0" y="0"/>
                  </a:moveTo>
                  <a:lnTo>
                    <a:pt x="3520106" y="0"/>
                  </a:lnTo>
                  <a:lnTo>
                    <a:pt x="3520106" y="414839"/>
                  </a:lnTo>
                  <a:lnTo>
                    <a:pt x="0" y="414839"/>
                  </a:lnTo>
                  <a:close/>
                </a:path>
              </a:pathLst>
            </a:custGeom>
            <a:solidFill>
              <a:srgbClr val="2A9D8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520106" cy="443414"/>
            </a:xfrm>
            <a:prstGeom prst="rect">
              <a:avLst/>
            </a:prstGeom>
          </p:spPr>
          <p:txBody>
            <a:bodyPr lIns="61690" tIns="61690" rIns="61690" bIns="6169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23109" y="3202010"/>
            <a:ext cx="5240665" cy="6987553"/>
          </a:xfrm>
          <a:custGeom>
            <a:avLst/>
            <a:gdLst/>
            <a:ahLst/>
            <a:cxnLst/>
            <a:rect l="l" t="t" r="r" b="b"/>
            <a:pathLst>
              <a:path w="5240665" h="6987553">
                <a:moveTo>
                  <a:pt x="0" y="0"/>
                </a:moveTo>
                <a:lnTo>
                  <a:pt x="5240665" y="0"/>
                </a:lnTo>
                <a:lnTo>
                  <a:pt x="5240665" y="6987553"/>
                </a:lnTo>
                <a:lnTo>
                  <a:pt x="0" y="69875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6440156" y="3202010"/>
            <a:ext cx="5240665" cy="6987553"/>
          </a:xfrm>
          <a:custGeom>
            <a:avLst/>
            <a:gdLst/>
            <a:ahLst/>
            <a:cxnLst/>
            <a:rect l="l" t="t" r="r" b="b"/>
            <a:pathLst>
              <a:path w="5240665" h="6987553">
                <a:moveTo>
                  <a:pt x="0" y="0"/>
                </a:moveTo>
                <a:lnTo>
                  <a:pt x="5240665" y="0"/>
                </a:lnTo>
                <a:lnTo>
                  <a:pt x="5240665" y="6987553"/>
                </a:lnTo>
                <a:lnTo>
                  <a:pt x="0" y="69875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2257204" y="3202010"/>
            <a:ext cx="5240665" cy="6987553"/>
          </a:xfrm>
          <a:custGeom>
            <a:avLst/>
            <a:gdLst/>
            <a:ahLst/>
            <a:cxnLst/>
            <a:rect l="l" t="t" r="r" b="b"/>
            <a:pathLst>
              <a:path w="5240665" h="6987553">
                <a:moveTo>
                  <a:pt x="0" y="0"/>
                </a:moveTo>
                <a:lnTo>
                  <a:pt x="5240665" y="0"/>
                </a:lnTo>
                <a:lnTo>
                  <a:pt x="5240665" y="6987553"/>
                </a:lnTo>
                <a:lnTo>
                  <a:pt x="0" y="69875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1028700" y="1461199"/>
            <a:ext cx="16230600" cy="1033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40"/>
              </a:lnSpc>
            </a:pPr>
            <a:r>
              <a:rPr lang="en-US" sz="6400">
                <a:solidFill>
                  <a:srgbClr val="D7FAE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PÁR ČINNOSTÍ S DĚTMI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1912751"/>
            <a:chOff x="0" y="0"/>
            <a:chExt cx="3520106" cy="4148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20106" cy="414839"/>
            </a:xfrm>
            <a:custGeom>
              <a:avLst/>
              <a:gdLst/>
              <a:ahLst/>
              <a:cxnLst/>
              <a:rect l="l" t="t" r="r" b="b"/>
              <a:pathLst>
                <a:path w="3520106" h="414839">
                  <a:moveTo>
                    <a:pt x="0" y="0"/>
                  </a:moveTo>
                  <a:lnTo>
                    <a:pt x="3520106" y="0"/>
                  </a:lnTo>
                  <a:lnTo>
                    <a:pt x="3520106" y="414839"/>
                  </a:lnTo>
                  <a:lnTo>
                    <a:pt x="0" y="414839"/>
                  </a:lnTo>
                  <a:close/>
                </a:path>
              </a:pathLst>
            </a:custGeom>
            <a:solidFill>
              <a:srgbClr val="2A9D8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520106" cy="443414"/>
            </a:xfrm>
            <a:prstGeom prst="rect">
              <a:avLst/>
            </a:prstGeom>
          </p:spPr>
          <p:txBody>
            <a:bodyPr lIns="61690" tIns="61690" rIns="61690" bIns="6169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607030" y="3232348"/>
            <a:ext cx="5053823" cy="6738430"/>
          </a:xfrm>
          <a:custGeom>
            <a:avLst/>
            <a:gdLst/>
            <a:ahLst/>
            <a:cxnLst/>
            <a:rect l="l" t="t" r="r" b="b"/>
            <a:pathLst>
              <a:path w="5053823" h="6738430">
                <a:moveTo>
                  <a:pt x="0" y="0"/>
                </a:moveTo>
                <a:lnTo>
                  <a:pt x="5053823" y="0"/>
                </a:lnTo>
                <a:lnTo>
                  <a:pt x="5053823" y="6738430"/>
                </a:lnTo>
                <a:lnTo>
                  <a:pt x="0" y="67384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306359" y="3013273"/>
            <a:ext cx="11300672" cy="4730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3985" lvl="1" indent="-366992" algn="l">
              <a:lnSpc>
                <a:spcPts val="6357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Pracovní listy na rozvoj slovní zásoby, písanky - velice mě překvapilo že ve školce už se učí psát, pracovní listy na určité témata</a:t>
            </a:r>
          </a:p>
          <a:p>
            <a:pPr marL="733985" lvl="1" indent="-366992" algn="l">
              <a:lnSpc>
                <a:spcPts val="6357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Knížky</a:t>
            </a:r>
          </a:p>
          <a:p>
            <a:pPr marL="733985" lvl="1" indent="-366992" algn="l">
              <a:lnSpc>
                <a:spcPts val="6357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Výtvarné potřeby: pastelky, barvy, papíry, fixy</a:t>
            </a:r>
          </a:p>
          <a:p>
            <a:pPr marL="733985" lvl="1" indent="-366992" algn="l">
              <a:lnSpc>
                <a:spcPts val="6357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Multimediální pomůcky: videa, obrázkové karty</a:t>
            </a:r>
          </a:p>
        </p:txBody>
      </p:sp>
      <p:sp>
        <p:nvSpPr>
          <p:cNvPr id="8" name="Freeform 8"/>
          <p:cNvSpPr/>
          <p:nvPr/>
        </p:nvSpPr>
        <p:spPr>
          <a:xfrm>
            <a:off x="11365629" y="3397291"/>
            <a:ext cx="1285258" cy="1143880"/>
          </a:xfrm>
          <a:custGeom>
            <a:avLst/>
            <a:gdLst/>
            <a:ahLst/>
            <a:cxnLst/>
            <a:rect l="l" t="t" r="r" b="b"/>
            <a:pathLst>
              <a:path w="1285258" h="1143880">
                <a:moveTo>
                  <a:pt x="0" y="0"/>
                </a:moveTo>
                <a:lnTo>
                  <a:pt x="1285258" y="0"/>
                </a:lnTo>
                <a:lnTo>
                  <a:pt x="1285258" y="1143880"/>
                </a:lnTo>
                <a:lnTo>
                  <a:pt x="0" y="1143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1028700" y="1461199"/>
            <a:ext cx="16230600" cy="1054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50"/>
              </a:lnSpc>
            </a:pPr>
            <a:r>
              <a:rPr lang="en-US" sz="6500">
                <a:solidFill>
                  <a:srgbClr val="D7FAE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POUŽITÉ MATERIÁLY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1912751"/>
            <a:chOff x="0" y="0"/>
            <a:chExt cx="3520106" cy="4148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20106" cy="414839"/>
            </a:xfrm>
            <a:custGeom>
              <a:avLst/>
              <a:gdLst/>
              <a:ahLst/>
              <a:cxnLst/>
              <a:rect l="l" t="t" r="r" b="b"/>
              <a:pathLst>
                <a:path w="3520106" h="414839">
                  <a:moveTo>
                    <a:pt x="0" y="0"/>
                  </a:moveTo>
                  <a:lnTo>
                    <a:pt x="3520106" y="0"/>
                  </a:lnTo>
                  <a:lnTo>
                    <a:pt x="3520106" y="414839"/>
                  </a:lnTo>
                  <a:lnTo>
                    <a:pt x="0" y="414839"/>
                  </a:lnTo>
                  <a:close/>
                </a:path>
              </a:pathLst>
            </a:custGeom>
            <a:solidFill>
              <a:srgbClr val="2A9D8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520106" cy="443414"/>
            </a:xfrm>
            <a:prstGeom prst="rect">
              <a:avLst/>
            </a:prstGeom>
          </p:spPr>
          <p:txBody>
            <a:bodyPr lIns="61690" tIns="61690" rIns="61690" bIns="6169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1450405"/>
            <a:ext cx="16230600" cy="1002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20"/>
              </a:lnSpc>
            </a:pPr>
            <a:r>
              <a:rPr lang="en-US" sz="6200">
                <a:solidFill>
                  <a:srgbClr val="D7FAE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POSTUP ČINNOSTI PŘI POUŽITÍ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97800" y="3290477"/>
            <a:ext cx="17092401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PŘEDSTAVENÍ ČESKÉ REPUBLIKY</a:t>
            </a: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(paní učitelky nám překládaly do španělštiny dětem, my mluvili anglicky)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51568" y="4953000"/>
            <a:ext cx="17984865" cy="4741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7"/>
              </a:lnSpc>
            </a:pPr>
            <a:r>
              <a:rPr lang="en-US" sz="363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1.</a:t>
            </a:r>
            <a:r>
              <a:rPr lang="en-US" sz="36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Jako první jsme dětem ukázali Českou republiku na mapě, jak daleko je od Španělska. Říkali jsme jak dlouho jsme jeli, přes jaké jiné státy.</a:t>
            </a:r>
          </a:p>
          <a:p>
            <a:pPr algn="ctr">
              <a:lnSpc>
                <a:spcPts val="6327"/>
              </a:lnSpc>
            </a:pPr>
            <a:r>
              <a:rPr lang="en-US" sz="363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2.</a:t>
            </a:r>
            <a:r>
              <a:rPr lang="en-US" sz="36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Ukázali jsme dětem naše tradiční jídla</a:t>
            </a:r>
          </a:p>
          <a:p>
            <a:pPr algn="ctr">
              <a:lnSpc>
                <a:spcPts val="6327"/>
              </a:lnSpc>
            </a:pPr>
            <a:r>
              <a:rPr lang="en-US" sz="363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3.</a:t>
            </a:r>
            <a:r>
              <a:rPr lang="en-US" sz="36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Ukázali jsme jim naši pohádku Krtečka, dali jsme jim figurku Krtečka, kterou si mohli nechat </a:t>
            </a:r>
          </a:p>
          <a:p>
            <a:pPr algn="ctr">
              <a:lnSpc>
                <a:spcPts val="6327"/>
              </a:lnSpc>
            </a:pPr>
            <a:r>
              <a:rPr lang="en-US" sz="363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4.</a:t>
            </a:r>
            <a:r>
              <a:rPr lang="en-US" sz="36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Pustili jsme jim jeden díl pohádky  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625" y="997183"/>
            <a:ext cx="4991538" cy="6655384"/>
          </a:xfrm>
          <a:custGeom>
            <a:avLst/>
            <a:gdLst/>
            <a:ahLst/>
            <a:cxnLst/>
            <a:rect l="l" t="t" r="r" b="b"/>
            <a:pathLst>
              <a:path w="4991538" h="6655384">
                <a:moveTo>
                  <a:pt x="0" y="0"/>
                </a:moveTo>
                <a:lnTo>
                  <a:pt x="4991538" y="0"/>
                </a:lnTo>
                <a:lnTo>
                  <a:pt x="4991538" y="6655384"/>
                </a:lnTo>
                <a:lnTo>
                  <a:pt x="0" y="66553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5636973" y="5429074"/>
            <a:ext cx="5195570" cy="4706151"/>
          </a:xfrm>
          <a:custGeom>
            <a:avLst/>
            <a:gdLst/>
            <a:ahLst/>
            <a:cxnLst/>
            <a:rect l="l" t="t" r="r" b="b"/>
            <a:pathLst>
              <a:path w="5195570" h="4706151">
                <a:moveTo>
                  <a:pt x="0" y="0"/>
                </a:moveTo>
                <a:lnTo>
                  <a:pt x="5195570" y="0"/>
                </a:lnTo>
                <a:lnTo>
                  <a:pt x="5195570" y="4706151"/>
                </a:lnTo>
                <a:lnTo>
                  <a:pt x="0" y="47061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3990" b="-94926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6907034" y="997183"/>
            <a:ext cx="4473932" cy="4146317"/>
          </a:xfrm>
          <a:custGeom>
            <a:avLst/>
            <a:gdLst/>
            <a:ahLst/>
            <a:cxnLst/>
            <a:rect l="l" t="t" r="r" b="b"/>
            <a:pathLst>
              <a:path w="4473932" h="4146317">
                <a:moveTo>
                  <a:pt x="0" y="0"/>
                </a:moveTo>
                <a:lnTo>
                  <a:pt x="4473932" y="0"/>
                </a:lnTo>
                <a:lnTo>
                  <a:pt x="4473932" y="4146317"/>
                </a:lnTo>
                <a:lnTo>
                  <a:pt x="0" y="41463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2240" b="-9126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1809591" y="2792256"/>
            <a:ext cx="5913343" cy="5273634"/>
          </a:xfrm>
          <a:custGeom>
            <a:avLst/>
            <a:gdLst/>
            <a:ahLst/>
            <a:cxnLst/>
            <a:rect l="l" t="t" r="r" b="b"/>
            <a:pathLst>
              <a:path w="5913343" h="5273634">
                <a:moveTo>
                  <a:pt x="0" y="0"/>
                </a:moveTo>
                <a:lnTo>
                  <a:pt x="5913343" y="0"/>
                </a:lnTo>
                <a:lnTo>
                  <a:pt x="5913343" y="5273635"/>
                </a:lnTo>
                <a:lnTo>
                  <a:pt x="0" y="52736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7815" b="-94847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6112137" y="197710"/>
            <a:ext cx="6107431" cy="513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0"/>
              </a:lnSpc>
            </a:pPr>
            <a:r>
              <a:rPr lang="en-US" sz="302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Taneček Sloník Toník - český tanec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1912751"/>
            <a:chOff x="0" y="0"/>
            <a:chExt cx="3520106" cy="4148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20106" cy="414839"/>
            </a:xfrm>
            <a:custGeom>
              <a:avLst/>
              <a:gdLst/>
              <a:ahLst/>
              <a:cxnLst/>
              <a:rect l="l" t="t" r="r" b="b"/>
              <a:pathLst>
                <a:path w="3520106" h="414839">
                  <a:moveTo>
                    <a:pt x="0" y="0"/>
                  </a:moveTo>
                  <a:lnTo>
                    <a:pt x="3520106" y="0"/>
                  </a:lnTo>
                  <a:lnTo>
                    <a:pt x="3520106" y="414839"/>
                  </a:lnTo>
                  <a:lnTo>
                    <a:pt x="0" y="414839"/>
                  </a:lnTo>
                  <a:close/>
                </a:path>
              </a:pathLst>
            </a:custGeom>
            <a:solidFill>
              <a:srgbClr val="2A9D8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520106" cy="443414"/>
            </a:xfrm>
            <a:prstGeom prst="rect">
              <a:avLst/>
            </a:prstGeom>
          </p:spPr>
          <p:txBody>
            <a:bodyPr lIns="61690" tIns="61690" rIns="61690" bIns="6169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1393572"/>
            <a:ext cx="16230600" cy="1116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90"/>
              </a:lnSpc>
            </a:pPr>
            <a:r>
              <a:rPr lang="en-US" sz="6900">
                <a:solidFill>
                  <a:srgbClr val="D7FAE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 JSEM SE NAUČILA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7175" y="3408690"/>
            <a:ext cx="17773650" cy="5849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7500" lvl="1" indent="-413750" algn="l">
              <a:lnSpc>
                <a:spcPts val="7818"/>
              </a:lnSpc>
              <a:buFont typeface="Arial"/>
              <a:buChar char="•"/>
            </a:pPr>
            <a:r>
              <a:rPr lang="en-US" sz="383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Zlepšila jsem své jazykové schopnosti</a:t>
            </a:r>
          </a:p>
          <a:p>
            <a:pPr marL="827500" lvl="1" indent="-413750" algn="l">
              <a:lnSpc>
                <a:spcPts val="7818"/>
              </a:lnSpc>
              <a:buFont typeface="Arial"/>
              <a:buChar char="•"/>
            </a:pPr>
            <a:r>
              <a:rPr lang="en-US" sz="383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Obohatila jsem své zkušenosti o nové metody práce ve vzdělávání</a:t>
            </a:r>
          </a:p>
          <a:p>
            <a:pPr marL="827500" lvl="1" indent="-413750" algn="l">
              <a:lnSpc>
                <a:spcPts val="7818"/>
              </a:lnSpc>
              <a:buFont typeface="Arial"/>
              <a:buChar char="•"/>
            </a:pPr>
            <a:r>
              <a:rPr lang="en-US" sz="383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Určitě lepší samostatnost </a:t>
            </a:r>
          </a:p>
          <a:p>
            <a:pPr marL="827500" lvl="1" indent="-413750" algn="l">
              <a:lnSpc>
                <a:spcPts val="7818"/>
              </a:lnSpc>
              <a:buFont typeface="Arial"/>
              <a:buChar char="•"/>
            </a:pPr>
            <a:r>
              <a:rPr lang="en-US" sz="383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Spoustu nápadů, jak dělat činnosti i jiným způsobem </a:t>
            </a:r>
          </a:p>
          <a:p>
            <a:pPr marL="827500" lvl="1" indent="-413750" algn="l">
              <a:lnSpc>
                <a:spcPts val="7818"/>
              </a:lnSpc>
              <a:buFont typeface="Arial"/>
              <a:buChar char="•"/>
            </a:pPr>
            <a:r>
              <a:rPr lang="en-US" sz="383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Tato stáž mi určitě toho hodně dala, jsem ráda, že jsem se koukla jak to chodí i jinde ve školkách než v České republice.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1912751"/>
            <a:chOff x="0" y="0"/>
            <a:chExt cx="3520106" cy="4148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20106" cy="414839"/>
            </a:xfrm>
            <a:custGeom>
              <a:avLst/>
              <a:gdLst/>
              <a:ahLst/>
              <a:cxnLst/>
              <a:rect l="l" t="t" r="r" b="b"/>
              <a:pathLst>
                <a:path w="3520106" h="414839">
                  <a:moveTo>
                    <a:pt x="0" y="0"/>
                  </a:moveTo>
                  <a:lnTo>
                    <a:pt x="3520106" y="0"/>
                  </a:lnTo>
                  <a:lnTo>
                    <a:pt x="3520106" y="414839"/>
                  </a:lnTo>
                  <a:lnTo>
                    <a:pt x="0" y="414839"/>
                  </a:lnTo>
                  <a:close/>
                </a:path>
              </a:pathLst>
            </a:custGeom>
            <a:solidFill>
              <a:srgbClr val="2A9D8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3520106" cy="443414"/>
            </a:xfrm>
            <a:prstGeom prst="rect">
              <a:avLst/>
            </a:prstGeom>
          </p:spPr>
          <p:txBody>
            <a:bodyPr lIns="61690" tIns="61690" rIns="61690" bIns="6169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1440245"/>
            <a:ext cx="16230600" cy="1022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30"/>
              </a:lnSpc>
            </a:pPr>
            <a:r>
              <a:rPr lang="en-US" sz="6300">
                <a:solidFill>
                  <a:srgbClr val="D7FAE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HODNOCENÍ STÁŽE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228603"/>
            <a:ext cx="16230600" cy="4787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9" lvl="1" indent="-377829" algn="l">
              <a:lnSpc>
                <a:spcPts val="640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Skvělý přístup učitelek ve školce, skvělá atmosféra</a:t>
            </a:r>
          </a:p>
          <a:p>
            <a:pPr marL="755659" lvl="1" indent="-377829" algn="l">
              <a:lnSpc>
                <a:spcPts val="640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Vysvětlení všeho na co jsem se zeptala, abych porozuměla co zrovna děti dělají </a:t>
            </a:r>
          </a:p>
          <a:p>
            <a:pPr marL="755659" lvl="1" indent="-377829" algn="l">
              <a:lnSpc>
                <a:spcPts val="640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Určitě bych zavedla lepší přístup k hygieně, mytí si rukou před každým a po každém jídle, po pobytu venku </a:t>
            </a:r>
          </a:p>
          <a:p>
            <a:pPr marL="755659" lvl="1" indent="-377829" algn="l">
              <a:lnSpc>
                <a:spcPts val="6405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Strašně se mi tam líbilo, určitě bych se tam ráda podívala znova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410</Words>
  <Application>Microsoft Office PowerPoint</Application>
  <PresentationFormat>Vlastní</PresentationFormat>
  <Paragraphs>43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20" baseType="lpstr">
      <vt:lpstr>Times New Roman</vt:lpstr>
      <vt:lpstr>Arial</vt:lpstr>
      <vt:lpstr>Open Sans</vt:lpstr>
      <vt:lpstr>Times New Roman Bold</vt:lpstr>
      <vt:lpstr>Roboto Condensed Bold</vt:lpstr>
      <vt:lpstr>Calibri</vt:lpstr>
      <vt:lpstr>Candal</vt:lpstr>
      <vt:lpstr>Open Sans 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MALAGA 2025</dc:title>
  <dc:creator>Kateřina Künzelová</dc:creator>
  <cp:lastModifiedBy>Krotká Karolína</cp:lastModifiedBy>
  <cp:revision>2</cp:revision>
  <dcterms:created xsi:type="dcterms:W3CDTF">2006-08-16T00:00:00Z</dcterms:created>
  <dcterms:modified xsi:type="dcterms:W3CDTF">2025-04-28T16:24:54Z</dcterms:modified>
  <dc:identifier>DAGl7jmEqLs</dc:identifier>
</cp:coreProperties>
</file>