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2" r:id="rId4"/>
    <p:sldId id="258" r:id="rId5"/>
    <p:sldId id="260" r:id="rId6"/>
    <p:sldId id="268" r:id="rId7"/>
    <p:sldId id="259" r:id="rId8"/>
    <p:sldId id="274" r:id="rId9"/>
    <p:sldId id="263" r:id="rId10"/>
    <p:sldId id="266" r:id="rId11"/>
    <p:sldId id="267" r:id="rId12"/>
    <p:sldId id="276" r:id="rId13"/>
    <p:sldId id="265" r:id="rId14"/>
    <p:sldId id="275" r:id="rId15"/>
    <p:sldId id="264" r:id="rId16"/>
    <p:sldId id="269" r:id="rId17"/>
    <p:sldId id="271" r:id="rId18"/>
    <p:sldId id="270" r:id="rId19"/>
    <p:sldId id="272"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3" autoAdjust="0"/>
    <p:restoredTop sz="94660"/>
  </p:normalViewPr>
  <p:slideViewPr>
    <p:cSldViewPr snapToGrid="0">
      <p:cViewPr varScale="1">
        <p:scale>
          <a:sx n="80" d="100"/>
          <a:sy n="80" d="100"/>
        </p:scale>
        <p:origin x="53"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2736FDCE-21C4-4C7D-8711-4BA78781C022}"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317949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736FDCE-21C4-4C7D-8711-4BA78781C022}"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374966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736FDCE-21C4-4C7D-8711-4BA78781C022}"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428147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736FDCE-21C4-4C7D-8711-4BA78781C022}"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119693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2736FDCE-21C4-4C7D-8711-4BA78781C022}" type="datetimeFigureOut">
              <a:rPr lang="cs-CZ" smtClean="0"/>
              <a:t>29.11.2023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194111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736FDCE-21C4-4C7D-8711-4BA78781C022}" type="datetimeFigureOut">
              <a:rPr lang="cs-CZ" smtClean="0"/>
              <a:t>29.11.2023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163956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736FDCE-21C4-4C7D-8711-4BA78781C022}" type="datetimeFigureOut">
              <a:rPr lang="cs-CZ" smtClean="0"/>
              <a:t>29.11.2023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370822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736FDCE-21C4-4C7D-8711-4BA78781C022}" type="datetimeFigureOut">
              <a:rPr lang="cs-CZ" smtClean="0"/>
              <a:t>29.11.2023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156705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736FDCE-21C4-4C7D-8711-4BA78781C022}" type="datetimeFigureOut">
              <a:rPr lang="cs-CZ" smtClean="0"/>
              <a:t>29.11.2023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345487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736FDCE-21C4-4C7D-8711-4BA78781C022}" type="datetimeFigureOut">
              <a:rPr lang="cs-CZ" smtClean="0"/>
              <a:t>29.11.2023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108611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736FDCE-21C4-4C7D-8711-4BA78781C022}" type="datetimeFigureOut">
              <a:rPr lang="cs-CZ" smtClean="0"/>
              <a:t>29.11.2023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4C38B06-ABBB-4612-8FAC-630E5EB16209}" type="slidenum">
              <a:rPr lang="cs-CZ" smtClean="0"/>
              <a:t>‹#›</a:t>
            </a:fld>
            <a:endParaRPr lang="cs-CZ"/>
          </a:p>
        </p:txBody>
      </p:sp>
    </p:spTree>
    <p:extLst>
      <p:ext uri="{BB962C8B-B14F-4D97-AF65-F5344CB8AC3E}">
        <p14:creationId xmlns:p14="http://schemas.microsoft.com/office/powerpoint/2010/main" val="361601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6FDCE-21C4-4C7D-8711-4BA78781C022}" type="datetimeFigureOut">
              <a:rPr lang="cs-CZ" smtClean="0"/>
              <a:t>29.11.2023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38B06-ABBB-4612-8FAC-630E5EB16209}" type="slidenum">
              <a:rPr lang="cs-CZ" smtClean="0"/>
              <a:t>‹#›</a:t>
            </a:fld>
            <a:endParaRPr lang="cs-CZ"/>
          </a:p>
        </p:txBody>
      </p:sp>
    </p:spTree>
    <p:extLst>
      <p:ext uri="{BB962C8B-B14F-4D97-AF65-F5344CB8AC3E}">
        <p14:creationId xmlns:p14="http://schemas.microsoft.com/office/powerpoint/2010/main" val="401369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kv&#283;tina.docx"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264" y="366892"/>
            <a:ext cx="8906353" cy="5816193"/>
          </a:xfrm>
          <a:prstGeom prst="rect">
            <a:avLst/>
          </a:prstGeom>
        </p:spPr>
      </p:pic>
      <p:sp>
        <p:nvSpPr>
          <p:cNvPr id="2" name="Nadpis 1"/>
          <p:cNvSpPr>
            <a:spLocks noGrp="1"/>
          </p:cNvSpPr>
          <p:nvPr>
            <p:ph type="ctrTitle"/>
          </p:nvPr>
        </p:nvSpPr>
        <p:spPr/>
        <p:txBody>
          <a:bodyPr>
            <a:normAutofit/>
          </a:bodyPr>
          <a:lstStyle/>
          <a:p>
            <a:r>
              <a:rPr lang="cs-CZ" sz="7200" b="1" dirty="0" smtClean="0"/>
              <a:t>Malaga 2023</a:t>
            </a:r>
            <a:endParaRPr lang="cs-CZ" sz="7200" b="1" dirty="0"/>
          </a:p>
        </p:txBody>
      </p:sp>
      <p:sp>
        <p:nvSpPr>
          <p:cNvPr id="3" name="Podnadpis 2"/>
          <p:cNvSpPr>
            <a:spLocks noGrp="1"/>
          </p:cNvSpPr>
          <p:nvPr>
            <p:ph type="subTitle" idx="1"/>
          </p:nvPr>
        </p:nvSpPr>
        <p:spPr/>
        <p:txBody>
          <a:bodyPr>
            <a:normAutofit/>
          </a:bodyPr>
          <a:lstStyle/>
          <a:p>
            <a:r>
              <a:rPr lang="cs-CZ" sz="3600" b="1" dirty="0" smtClean="0"/>
              <a:t>Erasmus</a:t>
            </a:r>
            <a:endParaRPr lang="cs-CZ" sz="3600" b="1" dirty="0"/>
          </a:p>
        </p:txBody>
      </p:sp>
    </p:spTree>
    <p:extLst>
      <p:ext uri="{BB962C8B-B14F-4D97-AF65-F5344CB8AC3E}">
        <p14:creationId xmlns:p14="http://schemas.microsoft.com/office/powerpoint/2010/main" val="396591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 stáže z pohledu žáků</a:t>
            </a:r>
          </a:p>
        </p:txBody>
      </p:sp>
      <p:sp>
        <p:nvSpPr>
          <p:cNvPr id="3" name="Zástupný symbol pro obsah 2"/>
          <p:cNvSpPr>
            <a:spLocks noGrp="1"/>
          </p:cNvSpPr>
          <p:nvPr>
            <p:ph idx="1"/>
          </p:nvPr>
        </p:nvSpPr>
        <p:spPr/>
        <p:txBody>
          <a:bodyPr>
            <a:normAutofit fontScale="92500" lnSpcReduction="20000"/>
          </a:bodyPr>
          <a:lstStyle/>
          <a:p>
            <a:pPr lvl="0"/>
            <a:r>
              <a:rPr lang="cs-CZ" dirty="0"/>
              <a:t>„Tak mně osobně se velmi líbil přístup ve školkách, ale i mimo ní a poté krásná příroda, okolí města a společně strávený čas. Řekla bych, že jsem si odnesla dost zkušeností a ještě víc zážitků, z kterých teď čerpám. Erasmus byl skvělým zážitkem, jak po vzdělávací, tak sbližovací stránce. Díky této příležitosti jsem se seznámila se studenty z naší školy a našla jsem si nové přátelé. Určitě jsem si také odnesla to, že se nebudu bát zkoušet nové věci. Z tohoto krásně plyne, že důležitou věcí, kterou jsem se naučila a odnesla, byla právě samostatnost, která byla v minulosti všelijaká. Tento zážitek mi dal hodně i v tom smyslu, že jsem se naučila improvizovat a dorozumět se v jiném jazyce, i když jsem absolutně nerozuměla, co po mně vlastně chtějí. Dalším přínosem do života byl určitě pohled na jinou kulturu, co se týče jídla, denních návyků, sociálního života a školství. Samozřejmě v neposlední řadě byl Erasmus přínosnou zkušeností pro můj osobní i jazykový rozvoj v zahraničí “ , Natálie, 4. ročník</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261" y="463977"/>
            <a:ext cx="2286198" cy="563929"/>
          </a:xfrm>
          <a:prstGeom prst="rect">
            <a:avLst/>
          </a:prstGeom>
        </p:spPr>
      </p:pic>
    </p:spTree>
    <p:extLst>
      <p:ext uri="{BB962C8B-B14F-4D97-AF65-F5344CB8AC3E}">
        <p14:creationId xmlns:p14="http://schemas.microsoft.com/office/powerpoint/2010/main" val="1592250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 stáže z pohledu žáků</a:t>
            </a:r>
          </a:p>
        </p:txBody>
      </p:sp>
      <p:sp>
        <p:nvSpPr>
          <p:cNvPr id="3" name="Zástupný symbol pro obsah 2"/>
          <p:cNvSpPr>
            <a:spLocks noGrp="1"/>
          </p:cNvSpPr>
          <p:nvPr>
            <p:ph idx="1"/>
          </p:nvPr>
        </p:nvSpPr>
        <p:spPr/>
        <p:txBody>
          <a:bodyPr>
            <a:normAutofit fontScale="85000" lnSpcReduction="20000"/>
          </a:bodyPr>
          <a:lstStyle/>
          <a:p>
            <a:pPr lvl="0"/>
            <a:r>
              <a:rPr lang="cs-CZ" dirty="0"/>
              <a:t>„Moc se mi líbilo ubytování, strava, moře, přístup, město a nová zkušenost. Dalo mi to nové znalosti, zkušenost nového stylu výuky, zlepšení angličtiny, poznala jsem nové lidi, zážitky, vedlo mě to k samostatnosti“, Terka, 3. ročník</a:t>
            </a:r>
          </a:p>
          <a:p>
            <a:r>
              <a:rPr lang="cs-CZ" dirty="0"/>
              <a:t> </a:t>
            </a:r>
          </a:p>
          <a:p>
            <a:pPr lvl="0"/>
            <a:r>
              <a:rPr lang="cs-CZ" dirty="0"/>
              <a:t>„Líbil se mi skvělý přístup jak na ubytování, tak ve školkách, jejich systém, strava, město, moře“, Terka, 2. ročník</a:t>
            </a:r>
          </a:p>
          <a:p>
            <a:pPr lvl="0"/>
            <a:r>
              <a:rPr lang="cs-CZ" dirty="0"/>
              <a:t> „ Nadchlo mě ubytováni, jídlo, obchody. Naučila jsem se dorozumívat se s dětmi, někdy i rukama a nohama J, získala jsem různé zkušenosti s cizím jazykem, víc jsem se osamostatnila, poznala jsem  novou přírodu.“ Julie, 2. ročník </a:t>
            </a:r>
          </a:p>
          <a:p>
            <a:r>
              <a:rPr lang="cs-CZ" dirty="0"/>
              <a:t> </a:t>
            </a:r>
          </a:p>
          <a:p>
            <a:pPr lvl="0"/>
            <a:r>
              <a:rPr lang="cs-CZ" dirty="0"/>
              <a:t>„ Praxe ve školce mi přinesla nový pohled na školství, zjistila jsem, že výuka není všude ve světě stejně kvalitní. Líbil se mi pozitivní a příjemný přístup zaměstnanců na ubytování. Užila jsem si i koupání v moři a nové jídlo.“ Eliška,. ročník</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941" y="463977"/>
            <a:ext cx="2286198" cy="563929"/>
          </a:xfrm>
          <a:prstGeom prst="rect">
            <a:avLst/>
          </a:prstGeom>
        </p:spPr>
      </p:pic>
    </p:spTree>
    <p:extLst>
      <p:ext uri="{BB962C8B-B14F-4D97-AF65-F5344CB8AC3E}">
        <p14:creationId xmlns:p14="http://schemas.microsoft.com/office/powerpoint/2010/main" val="272312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466725"/>
            <a:ext cx="7886700" cy="5924550"/>
          </a:xfrm>
          <a:prstGeom prst="rect">
            <a:avLst/>
          </a:prstGeom>
        </p:spPr>
      </p:pic>
    </p:spTree>
    <p:extLst>
      <p:ext uri="{BB962C8B-B14F-4D97-AF65-F5344CB8AC3E}">
        <p14:creationId xmlns:p14="http://schemas.microsoft.com/office/powerpoint/2010/main" val="41095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159" y="2254086"/>
            <a:ext cx="4397121" cy="3772227"/>
          </a:xfrm>
          <a:prstGeom prst="rect">
            <a:avLst/>
          </a:prstGeom>
        </p:spPr>
      </p:pic>
      <p:sp>
        <p:nvSpPr>
          <p:cNvPr id="2" name="Nadpis 1"/>
          <p:cNvSpPr>
            <a:spLocks noGrp="1"/>
          </p:cNvSpPr>
          <p:nvPr>
            <p:ph type="title"/>
          </p:nvPr>
        </p:nvSpPr>
        <p:spPr/>
        <p:txBody>
          <a:bodyPr/>
          <a:lstStyle/>
          <a:p>
            <a:r>
              <a:rPr lang="cs-CZ" dirty="0" smtClean="0"/>
              <a:t>Hodnocení žáky</a:t>
            </a:r>
            <a:endParaRPr lang="cs-CZ" dirty="0"/>
          </a:p>
        </p:txBody>
      </p:sp>
      <p:sp>
        <p:nvSpPr>
          <p:cNvPr id="3" name="Zástupný symbol pro obsah 2"/>
          <p:cNvSpPr>
            <a:spLocks noGrp="1"/>
          </p:cNvSpPr>
          <p:nvPr>
            <p:ph idx="1"/>
          </p:nvPr>
        </p:nvSpPr>
        <p:spPr/>
        <p:txBody>
          <a:bodyPr/>
          <a:lstStyle/>
          <a:p>
            <a:r>
              <a:rPr lang="cs-CZ" dirty="0" smtClean="0"/>
              <a:t>Žáci pobyt v Malaze hodnotili velmi pozitivně ze všech hledisek:</a:t>
            </a:r>
          </a:p>
          <a:p>
            <a:pPr>
              <a:buFontTx/>
              <a:buChar char="-"/>
            </a:pPr>
            <a:r>
              <a:rPr lang="cs-CZ" dirty="0" smtClean="0"/>
              <a:t>Celkovou organizaci a přípravu na stáž</a:t>
            </a:r>
          </a:p>
          <a:p>
            <a:pPr>
              <a:buFontTx/>
              <a:buChar char="-"/>
            </a:pPr>
            <a:r>
              <a:rPr lang="cs-CZ" dirty="0" smtClean="0"/>
              <a:t>Ubytování </a:t>
            </a:r>
          </a:p>
          <a:p>
            <a:pPr>
              <a:buFontTx/>
              <a:buChar char="-"/>
            </a:pPr>
            <a:r>
              <a:rPr lang="cs-CZ" dirty="0" smtClean="0"/>
              <a:t>Stravu</a:t>
            </a:r>
          </a:p>
          <a:p>
            <a:pPr>
              <a:buFontTx/>
              <a:buChar char="-"/>
            </a:pPr>
            <a:r>
              <a:rPr lang="cs-CZ" dirty="0" smtClean="0"/>
              <a:t>Stáž (umístění, činnost ve školkách, pozitivní přístup ze strany mentorů)</a:t>
            </a:r>
          </a:p>
          <a:p>
            <a:pPr>
              <a:buFontTx/>
              <a:buChar char="-"/>
            </a:pPr>
            <a:r>
              <a:rPr lang="cs-CZ" dirty="0" smtClean="0"/>
              <a:t>Volnočasové aktivity (výlety </a:t>
            </a:r>
            <a:r>
              <a:rPr lang="en-AE" dirty="0" smtClean="0"/>
              <a:t>–</a:t>
            </a:r>
            <a:r>
              <a:rPr lang="cs-CZ" dirty="0" smtClean="0"/>
              <a:t> Gibraltar, lodní výlet, koupání, návštěva muzeí apod.)</a:t>
            </a:r>
          </a:p>
          <a:p>
            <a:pPr>
              <a:buFontTx/>
              <a:buChar char="-"/>
            </a:pPr>
            <a:endParaRPr lang="cs-CZ" dirty="0" smtClean="0"/>
          </a:p>
          <a:p>
            <a:pPr>
              <a:buFontTx/>
              <a:buChar char="-"/>
            </a:pPr>
            <a:endParaRPr lang="cs-CZ" dirty="0"/>
          </a:p>
        </p:txBody>
      </p:sp>
    </p:spTree>
    <p:extLst>
      <p:ext uri="{BB962C8B-B14F-4D97-AF65-F5344CB8AC3E}">
        <p14:creationId xmlns:p14="http://schemas.microsoft.com/office/powerpoint/2010/main" val="1594569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60" y="447675"/>
            <a:ext cx="9800140" cy="5610225"/>
          </a:xfrm>
          <a:prstGeom prst="rect">
            <a:avLst/>
          </a:prstGeom>
        </p:spPr>
      </p:pic>
    </p:spTree>
    <p:extLst>
      <p:ext uri="{BB962C8B-B14F-4D97-AF65-F5344CB8AC3E}">
        <p14:creationId xmlns:p14="http://schemas.microsoft.com/office/powerpoint/2010/main" val="123144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Naučili jsme se</a:t>
            </a:r>
            <a:endParaRPr lang="cs-CZ" dirty="0"/>
          </a:p>
        </p:txBody>
      </p:sp>
      <p:sp>
        <p:nvSpPr>
          <p:cNvPr id="3" name="Zástupný symbol pro obsah 2"/>
          <p:cNvSpPr>
            <a:spLocks noGrp="1"/>
          </p:cNvSpPr>
          <p:nvPr>
            <p:ph idx="1"/>
          </p:nvPr>
        </p:nvSpPr>
        <p:spPr/>
        <p:txBody>
          <a:bodyPr/>
          <a:lstStyle/>
          <a:p>
            <a:pPr>
              <a:buFontTx/>
              <a:buChar char="-"/>
            </a:pPr>
            <a:r>
              <a:rPr lang="cs-CZ" dirty="0" smtClean="0"/>
              <a:t>Využívat metody výuky pro MŠ  v praxi</a:t>
            </a:r>
          </a:p>
          <a:p>
            <a:pPr>
              <a:buFontTx/>
              <a:buChar char="-"/>
            </a:pPr>
            <a:r>
              <a:rPr lang="cs-CZ" dirty="0" smtClean="0"/>
              <a:t>Samostatnosti</a:t>
            </a:r>
          </a:p>
          <a:p>
            <a:pPr>
              <a:buFontTx/>
              <a:buChar char="-"/>
            </a:pPr>
            <a:r>
              <a:rPr lang="cs-CZ" dirty="0" smtClean="0"/>
              <a:t>Orientaci v cizím prostředí</a:t>
            </a:r>
          </a:p>
          <a:p>
            <a:pPr>
              <a:buFontTx/>
              <a:buChar char="-"/>
            </a:pPr>
            <a:r>
              <a:rPr lang="cs-CZ" dirty="0" smtClean="0"/>
              <a:t>Zlepšili jsme naše jazykové a komunikační schopnosti schopnosti</a:t>
            </a:r>
          </a:p>
          <a:p>
            <a:pPr>
              <a:buFontTx/>
              <a:buChar char="-"/>
            </a:pPr>
            <a:r>
              <a:rPr lang="cs-CZ" dirty="0" smtClean="0"/>
              <a:t>Nová španělská slovíčka </a:t>
            </a:r>
          </a:p>
          <a:p>
            <a:pPr marL="0" indent="0">
              <a:buNone/>
            </a:pPr>
            <a:endParaRPr lang="cs-CZ" dirty="0" smtClean="0"/>
          </a:p>
          <a:p>
            <a:pPr>
              <a:buFontTx/>
              <a:buChar char="-"/>
            </a:pPr>
            <a:endParaRPr lang="cs-CZ" dirty="0" smtClean="0"/>
          </a:p>
          <a:p>
            <a:pPr>
              <a:buFontTx/>
              <a:buChar char="-"/>
            </a:pPr>
            <a:endParaRPr lang="cs-CZ" dirty="0" smtClean="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141" y="1437584"/>
            <a:ext cx="2286198" cy="1280271"/>
          </a:xfrm>
          <a:prstGeom prst="rect">
            <a:avLst/>
          </a:prstGeom>
        </p:spPr>
      </p:pic>
    </p:spTree>
    <p:extLst>
      <p:ext uri="{BB962C8B-B14F-4D97-AF65-F5344CB8AC3E}">
        <p14:creationId xmlns:p14="http://schemas.microsoft.com/office/powerpoint/2010/main" val="1003482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Naše ekopříběhy - příprava</a:t>
            </a:r>
            <a:endParaRPr lang="cs-CZ" dirty="0"/>
          </a:p>
        </p:txBody>
      </p:sp>
      <p:pic>
        <p:nvPicPr>
          <p:cNvPr id="4" name="Zástupný symbol pro obsah 3"/>
          <p:cNvPicPr>
            <a:picLocks noGrp="1" noChangeAspect="1"/>
          </p:cNvPicPr>
          <p:nvPr>
            <p:ph idx="1"/>
          </p:nvPr>
        </p:nvPicPr>
        <p:blipFill>
          <a:blip r:embed="rId2"/>
          <a:stretch>
            <a:fillRect/>
          </a:stretch>
        </p:blipFill>
        <p:spPr>
          <a:xfrm>
            <a:off x="838200" y="1690688"/>
            <a:ext cx="2495550" cy="2162175"/>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46669">
            <a:off x="918461" y="4175759"/>
            <a:ext cx="3048000" cy="2286000"/>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2372">
            <a:off x="7916092" y="1232263"/>
            <a:ext cx="3048000" cy="2286000"/>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370" y="1587955"/>
            <a:ext cx="3048000" cy="2286000"/>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9566" y="4264964"/>
            <a:ext cx="3048000" cy="2286000"/>
          </a:xfrm>
          <a:prstGeom prst="rect">
            <a:avLst/>
          </a:prstGeom>
        </p:spPr>
      </p:pic>
      <p:pic>
        <p:nvPicPr>
          <p:cNvPr id="10" name="Obráze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2501" y="4378614"/>
            <a:ext cx="3048000" cy="2286000"/>
          </a:xfrm>
          <a:prstGeom prst="rect">
            <a:avLst/>
          </a:prstGeom>
        </p:spPr>
      </p:pic>
    </p:spTree>
    <p:extLst>
      <p:ext uri="{BB962C8B-B14F-4D97-AF65-F5344CB8AC3E}">
        <p14:creationId xmlns:p14="http://schemas.microsoft.com/office/powerpoint/2010/main" val="362315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áze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38" y="544422"/>
            <a:ext cx="2114550" cy="2790825"/>
          </a:xfrm>
          <a:prstGeom prst="rect">
            <a:avLst/>
          </a:prstGeom>
        </p:spPr>
      </p:pic>
      <p:pic>
        <p:nvPicPr>
          <p:cNvPr id="19" name="Obráze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07680" y="1197428"/>
            <a:ext cx="3048000" cy="2286000"/>
          </a:xfrm>
          <a:prstGeom prst="rect">
            <a:avLst/>
          </a:prstGeom>
        </p:spPr>
      </p:pic>
      <p:pic>
        <p:nvPicPr>
          <p:cNvPr id="21" name="Obráze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339" y="3846875"/>
            <a:ext cx="1971675" cy="2752725"/>
          </a:xfrm>
          <a:prstGeom prst="rect">
            <a:avLst/>
          </a:prstGeom>
        </p:spPr>
      </p:pic>
      <p:pic>
        <p:nvPicPr>
          <p:cNvPr id="22" name="Obráze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427209" y="1068841"/>
            <a:ext cx="3048000" cy="2286000"/>
          </a:xfrm>
          <a:prstGeom prst="rect">
            <a:avLst/>
          </a:prstGeom>
        </p:spPr>
      </p:pic>
      <p:pic>
        <p:nvPicPr>
          <p:cNvPr id="23" name="Obrázek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29788" y="3932600"/>
            <a:ext cx="3048000" cy="2286000"/>
          </a:xfrm>
          <a:prstGeom prst="rect">
            <a:avLst/>
          </a:prstGeom>
        </p:spPr>
      </p:pic>
      <p:sp>
        <p:nvSpPr>
          <p:cNvPr id="27" name="TextovéPole 26"/>
          <p:cNvSpPr txBox="1"/>
          <p:nvPr/>
        </p:nvSpPr>
        <p:spPr>
          <a:xfrm>
            <a:off x="6583680" y="4310743"/>
            <a:ext cx="4972594" cy="2308324"/>
          </a:xfrm>
          <a:prstGeom prst="rect">
            <a:avLst/>
          </a:prstGeom>
          <a:noFill/>
        </p:spPr>
        <p:txBody>
          <a:bodyPr wrap="square" rtlCol="0">
            <a:spAutoFit/>
          </a:bodyPr>
          <a:lstStyle/>
          <a:p>
            <a:r>
              <a:rPr lang="cs-CZ" sz="2400" b="1" dirty="0" smtClean="0"/>
              <a:t>Na příběh bylo třeba vybrat téma, které děti</a:t>
            </a:r>
          </a:p>
          <a:p>
            <a:r>
              <a:rPr lang="cs-CZ" sz="2400" b="1" dirty="0" smtClean="0"/>
              <a:t>z enviromentu zaujalo nejvíce. Rozvrhnout prostor k malování, vybrat správné pomůcky a JDEME NA TO!</a:t>
            </a:r>
            <a:endParaRPr lang="cs-CZ" sz="2400" b="1" dirty="0"/>
          </a:p>
        </p:txBody>
      </p:sp>
      <p:pic>
        <p:nvPicPr>
          <p:cNvPr id="1026" name="Picture 2" descr="Náš program :: Mspodborany-pastelk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074" y="1147625"/>
            <a:ext cx="306705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0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00" y="342900"/>
            <a:ext cx="10248900" cy="1376363"/>
          </a:xfrm>
        </p:spPr>
        <p:txBody>
          <a:bodyPr/>
          <a:lstStyle/>
          <a:p>
            <a:r>
              <a:rPr lang="cs-CZ" dirty="0" smtClean="0"/>
              <a:t>Výběr z našich příběhů</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656096">
            <a:off x="366305" y="1658143"/>
            <a:ext cx="3048000" cy="2286000"/>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93446">
            <a:off x="9372600" y="514664"/>
            <a:ext cx="2028825" cy="2727273"/>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80" y="4044212"/>
            <a:ext cx="3662770" cy="2658213"/>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6058" y="3606417"/>
            <a:ext cx="3261192" cy="3184907"/>
          </a:xfrm>
          <a:prstGeom prst="rect">
            <a:avLst/>
          </a:prstGeom>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613" y="2120899"/>
            <a:ext cx="3840556" cy="4670425"/>
          </a:xfrm>
          <a:prstGeom prst="rect">
            <a:avLst/>
          </a:prstGeom>
        </p:spPr>
      </p:pic>
    </p:spTree>
    <p:extLst>
      <p:ext uri="{BB962C8B-B14F-4D97-AF65-F5344CB8AC3E}">
        <p14:creationId xmlns:p14="http://schemas.microsoft.com/office/powerpoint/2010/main" val="214085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202" y="3533775"/>
            <a:ext cx="4945798" cy="3324225"/>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323850"/>
            <a:ext cx="3703628" cy="3616993"/>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83" y="323850"/>
            <a:ext cx="5324475" cy="6096000"/>
          </a:xfrm>
          <a:prstGeom prst="rect">
            <a:avLst/>
          </a:prstGeom>
        </p:spPr>
      </p:pic>
    </p:spTree>
    <p:extLst>
      <p:ext uri="{BB962C8B-B14F-4D97-AF65-F5344CB8AC3E}">
        <p14:creationId xmlns:p14="http://schemas.microsoft.com/office/powerpoint/2010/main" val="357139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5810" t="20572" r="3523" b="2603"/>
          <a:stretch/>
        </p:blipFill>
        <p:spPr>
          <a:xfrm>
            <a:off x="0" y="0"/>
            <a:ext cx="8290561" cy="5268686"/>
          </a:xfrm>
          <a:prstGeom prst="rect">
            <a:avLst/>
          </a:prstGeom>
        </p:spPr>
      </p:pic>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t="4116" r="28254" b="15291"/>
          <a:stretch/>
        </p:blipFill>
        <p:spPr>
          <a:xfrm rot="5400000">
            <a:off x="7659188" y="2325188"/>
            <a:ext cx="4920344" cy="4145280"/>
          </a:xfrm>
          <a:prstGeom prst="rect">
            <a:avLst/>
          </a:prstGeom>
        </p:spPr>
      </p:pic>
      <p:sp>
        <p:nvSpPr>
          <p:cNvPr id="4" name="TextovéPole 3"/>
          <p:cNvSpPr txBox="1"/>
          <p:nvPr/>
        </p:nvSpPr>
        <p:spPr>
          <a:xfrm flipH="1">
            <a:off x="1395548" y="5826034"/>
            <a:ext cx="4630783" cy="707886"/>
          </a:xfrm>
          <a:prstGeom prst="rect">
            <a:avLst/>
          </a:prstGeom>
          <a:noFill/>
        </p:spPr>
        <p:txBody>
          <a:bodyPr wrap="square" rtlCol="0">
            <a:spAutoFit/>
          </a:bodyPr>
          <a:lstStyle/>
          <a:p>
            <a:r>
              <a:rPr lang="cs-CZ" sz="4000" b="1" dirty="0" smtClean="0"/>
              <a:t>Příprava na stáž </a:t>
            </a:r>
            <a:r>
              <a:rPr lang="en-AE" sz="4000" b="1" dirty="0" smtClean="0">
                <a:sym typeface="Wingdings" panose="05000000000000000000" pitchFamily="2" charset="2"/>
              </a:rPr>
              <a:t></a:t>
            </a:r>
            <a:endParaRPr lang="cs-CZ" sz="4000" b="1" dirty="0"/>
          </a:p>
        </p:txBody>
      </p:sp>
    </p:spTree>
    <p:extLst>
      <p:ext uri="{BB962C8B-B14F-4D97-AF65-F5344CB8AC3E}">
        <p14:creationId xmlns:p14="http://schemas.microsoft.com/office/powerpoint/2010/main" val="78788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840" y="4754880"/>
            <a:ext cx="2133937" cy="1600453"/>
          </a:xfrm>
          <a:prstGeom prst="rect">
            <a:avLst/>
          </a:prstGeom>
        </p:spPr>
      </p:pic>
      <p:sp>
        <p:nvSpPr>
          <p:cNvPr id="3" name="Zástupný symbol pro obsah 2"/>
          <p:cNvSpPr>
            <a:spLocks noGrp="1"/>
          </p:cNvSpPr>
          <p:nvPr>
            <p:ph idx="1"/>
          </p:nvPr>
        </p:nvSpPr>
        <p:spPr>
          <a:xfrm>
            <a:off x="-137160" y="1690688"/>
            <a:ext cx="12186920" cy="4351338"/>
          </a:xfrm>
        </p:spPr>
        <p:txBody>
          <a:bodyPr/>
          <a:lstStyle/>
          <a:p>
            <a:pPr>
              <a:buFontTx/>
              <a:buChar char="-"/>
            </a:pPr>
            <a:r>
              <a:rPr lang="cs-CZ" dirty="0" smtClean="0"/>
              <a:t>Především učení se hrou , a to od her individuálních až po párové</a:t>
            </a:r>
          </a:p>
          <a:p>
            <a:pPr>
              <a:buFontTx/>
              <a:buChar char="-"/>
            </a:pPr>
            <a:r>
              <a:rPr lang="cs-CZ" i="1" dirty="0" smtClean="0"/>
              <a:t>Situační </a:t>
            </a:r>
            <a:r>
              <a:rPr lang="cs-CZ" i="1" dirty="0"/>
              <a:t>učení</a:t>
            </a:r>
            <a:r>
              <a:rPr lang="cs-CZ" dirty="0"/>
              <a:t>, založené na vytváření a využívání </a:t>
            </a:r>
            <a:r>
              <a:rPr lang="cs-CZ" dirty="0" smtClean="0"/>
              <a:t>situací</a:t>
            </a:r>
            <a:r>
              <a:rPr lang="cs-CZ" dirty="0"/>
              <a:t> </a:t>
            </a:r>
            <a:r>
              <a:rPr lang="cs-CZ" dirty="0" smtClean="0"/>
              <a:t>s využitím </a:t>
            </a:r>
            <a:r>
              <a:rPr lang="cs-CZ" dirty="0"/>
              <a:t>praktické ukázky životních </a:t>
            </a:r>
            <a:r>
              <a:rPr lang="cs-CZ" dirty="0" smtClean="0"/>
              <a:t>souvislostí pro jejich větší srozumitelnost</a:t>
            </a:r>
          </a:p>
          <a:p>
            <a:pPr>
              <a:buFontTx/>
              <a:buChar char="-"/>
            </a:pPr>
            <a:r>
              <a:rPr lang="cs-CZ" dirty="0" smtClean="0"/>
              <a:t>Neopomenuta byla i metoda spontánního sociálního učení s principem nápodoby</a:t>
            </a:r>
          </a:p>
          <a:p>
            <a:pPr>
              <a:buFontTx/>
              <a:buChar char="-"/>
            </a:pPr>
            <a:r>
              <a:rPr lang="cs-CZ" dirty="0" smtClean="0"/>
              <a:t>Při práci s recyklovatelnými materiály žáci využívali především metody párové (kooperativní) pro podporu socializace, začlenění do skupiny, dále byl kladen důraz na prožitkové učení formou hry.</a:t>
            </a:r>
          </a:p>
          <a:p>
            <a:pPr>
              <a:buFontTx/>
              <a:buChar char="-"/>
            </a:pPr>
            <a:endParaRPr lang="cs-CZ" dirty="0" smtClean="0"/>
          </a:p>
          <a:p>
            <a:pPr>
              <a:buFontTx/>
              <a:buChar char="-"/>
            </a:pPr>
            <a:endParaRPr lang="cs-CZ" dirty="0" smtClean="0"/>
          </a:p>
          <a:p>
            <a:pPr>
              <a:buFontTx/>
              <a:buChar char="-"/>
            </a:pPr>
            <a:endParaRPr lang="cs-CZ" dirty="0"/>
          </a:p>
        </p:txBody>
      </p:sp>
      <p:sp>
        <p:nvSpPr>
          <p:cNvPr id="2" name="Nadpis 1"/>
          <p:cNvSpPr>
            <a:spLocks noGrp="1"/>
          </p:cNvSpPr>
          <p:nvPr>
            <p:ph type="title"/>
          </p:nvPr>
        </p:nvSpPr>
        <p:spPr/>
        <p:txBody>
          <a:bodyPr/>
          <a:lstStyle/>
          <a:p>
            <a:r>
              <a:rPr lang="cs-CZ" dirty="0" smtClean="0"/>
              <a:t>Metody využité při práci s dětmi</a:t>
            </a:r>
            <a:endParaRPr lang="cs-CZ" dirty="0"/>
          </a:p>
        </p:txBody>
      </p:sp>
    </p:spTree>
    <p:extLst>
      <p:ext uri="{BB962C8B-B14F-4D97-AF65-F5344CB8AC3E}">
        <p14:creationId xmlns:p14="http://schemas.microsoft.com/office/powerpoint/2010/main" val="143236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Použité materiály</a:t>
            </a:r>
            <a:endParaRPr lang="cs-CZ" dirty="0"/>
          </a:p>
        </p:txBody>
      </p:sp>
      <p:sp>
        <p:nvSpPr>
          <p:cNvPr id="3" name="Zástupný symbol pro obsah 2"/>
          <p:cNvSpPr>
            <a:spLocks noGrp="1"/>
          </p:cNvSpPr>
          <p:nvPr>
            <p:ph idx="1"/>
          </p:nvPr>
        </p:nvSpPr>
        <p:spPr/>
        <p:txBody>
          <a:bodyPr/>
          <a:lstStyle/>
          <a:p>
            <a:r>
              <a:rPr lang="cs-CZ" dirty="0" smtClean="0">
                <a:hlinkClick r:id="rId2" action="ppaction://hlinkfile"/>
              </a:rPr>
              <a:t>Plast</a:t>
            </a:r>
            <a:r>
              <a:rPr lang="cs-CZ" dirty="0" smtClean="0"/>
              <a:t>					</a:t>
            </a:r>
            <a:r>
              <a:rPr lang="cs-CZ" dirty="0" err="1" smtClean="0"/>
              <a:t>plastic</a:t>
            </a:r>
            <a:endParaRPr lang="cs-CZ" dirty="0" smtClean="0"/>
          </a:p>
          <a:p>
            <a:r>
              <a:rPr lang="cs-CZ" dirty="0" smtClean="0">
                <a:hlinkClick r:id="rId2" action="ppaction://hlinkfile"/>
              </a:rPr>
              <a:t>Papír</a:t>
            </a:r>
            <a:r>
              <a:rPr lang="cs-CZ" dirty="0" smtClean="0"/>
              <a:t>					</a:t>
            </a:r>
            <a:r>
              <a:rPr lang="cs-CZ" dirty="0" err="1" smtClean="0"/>
              <a:t>paper</a:t>
            </a:r>
            <a:r>
              <a:rPr lang="cs-CZ" dirty="0" smtClean="0"/>
              <a:t>	</a:t>
            </a:r>
          </a:p>
          <a:p>
            <a:r>
              <a:rPr lang="cs-CZ" dirty="0" smtClean="0">
                <a:hlinkClick r:id="rId2" action="ppaction://hlinkfile"/>
              </a:rPr>
              <a:t>Kartony </a:t>
            </a:r>
            <a:r>
              <a:rPr lang="cs-CZ" dirty="0" smtClean="0"/>
              <a:t>					</a:t>
            </a:r>
            <a:r>
              <a:rPr lang="cs-CZ" dirty="0" err="1" smtClean="0"/>
              <a:t>cartons</a:t>
            </a:r>
            <a:r>
              <a:rPr lang="cs-CZ" dirty="0" smtClean="0"/>
              <a:t> </a:t>
            </a:r>
          </a:p>
          <a:p>
            <a:endParaRPr lang="cs-CZ" dirty="0"/>
          </a:p>
        </p:txBody>
      </p:sp>
      <p:pic>
        <p:nvPicPr>
          <p:cNvPr id="2050" name="Picture 2" descr="Plasty samolep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5" y="3837214"/>
            <a:ext cx="2785653" cy="278565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460" y="4539277"/>
            <a:ext cx="1524132" cy="1524132"/>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984062"/>
            <a:ext cx="3322608" cy="2491956"/>
          </a:xfrm>
          <a:prstGeom prst="rect">
            <a:avLst/>
          </a:prstGeom>
        </p:spPr>
      </p:pic>
    </p:spTree>
    <p:extLst>
      <p:ext uri="{BB962C8B-B14F-4D97-AF65-F5344CB8AC3E}">
        <p14:creationId xmlns:p14="http://schemas.microsoft.com/office/powerpoint/2010/main" val="2792612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Použité materiály</a:t>
            </a:r>
            <a:endParaRPr lang="cs-CZ" dirty="0"/>
          </a:p>
        </p:txBody>
      </p:sp>
      <p:sp>
        <p:nvSpPr>
          <p:cNvPr id="21" name="Zástupný symbol pro obsah 20"/>
          <p:cNvSpPr>
            <a:spLocks noGrp="1"/>
          </p:cNvSpPr>
          <p:nvPr>
            <p:ph idx="1"/>
          </p:nvPr>
        </p:nvSpPr>
        <p:spPr/>
        <p:txBody>
          <a:bodyPr/>
          <a:lstStyle/>
          <a:p>
            <a:r>
              <a:rPr lang="cs-CZ" dirty="0" smtClean="0"/>
              <a:t>K naší činnosti jsme si vybrali materiály, které jsou recyklovatelné. Využívali jsme především tyto:</a:t>
            </a:r>
          </a:p>
          <a:p>
            <a:r>
              <a:rPr lang="cs-CZ" dirty="0" smtClean="0"/>
              <a:t>Kartony</a:t>
            </a:r>
          </a:p>
          <a:p>
            <a:r>
              <a:rPr lang="cs-CZ" dirty="0" smtClean="0"/>
              <a:t>Plasty</a:t>
            </a:r>
          </a:p>
          <a:p>
            <a:r>
              <a:rPr lang="cs-CZ" dirty="0" smtClean="0"/>
              <a:t>Papír</a:t>
            </a:r>
          </a:p>
          <a:p>
            <a:r>
              <a:rPr lang="cs-CZ" dirty="0" smtClean="0"/>
              <a:t>Zcela jsme z důvodu bezpečnosti vyloučili sklo, které není vhodné pro práci s dětmi předškolního věku</a:t>
            </a:r>
          </a:p>
          <a:p>
            <a:endParaRPr lang="cs-CZ" dirty="0"/>
          </a:p>
        </p:txBody>
      </p:sp>
    </p:spTree>
    <p:extLst>
      <p:ext uri="{BB962C8B-B14F-4D97-AF65-F5344CB8AC3E}">
        <p14:creationId xmlns:p14="http://schemas.microsoft.com/office/powerpoint/2010/main" val="1737480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079" y="1318822"/>
            <a:ext cx="4744721" cy="4349327"/>
          </a:xfrm>
          <a:prstGeom prst="rect">
            <a:avLst/>
          </a:prstGeom>
        </p:spPr>
      </p:pic>
      <p:sp>
        <p:nvSpPr>
          <p:cNvPr id="2" name="Nadpis 1"/>
          <p:cNvSpPr>
            <a:spLocks noGrp="1"/>
          </p:cNvSpPr>
          <p:nvPr>
            <p:ph type="title"/>
          </p:nvPr>
        </p:nvSpPr>
        <p:spPr/>
        <p:txBody>
          <a:bodyPr/>
          <a:lstStyle/>
          <a:p>
            <a:r>
              <a:rPr lang="cs-CZ" dirty="0" smtClean="0"/>
              <a:t>Postup činnosti při použití </a:t>
            </a:r>
            <a:endParaRPr lang="cs-CZ" dirty="0"/>
          </a:p>
        </p:txBody>
      </p:sp>
      <p:sp>
        <p:nvSpPr>
          <p:cNvPr id="3" name="Zástupný symbol pro obsah 2"/>
          <p:cNvSpPr>
            <a:spLocks noGrp="1"/>
          </p:cNvSpPr>
          <p:nvPr>
            <p:ph idx="1"/>
          </p:nvPr>
        </p:nvSpPr>
        <p:spPr/>
        <p:txBody>
          <a:bodyPr/>
          <a:lstStyle/>
          <a:p>
            <a:r>
              <a:rPr lang="cs-CZ" dirty="0" smtClean="0"/>
              <a:t>Výběr a volba materiálu</a:t>
            </a:r>
          </a:p>
          <a:p>
            <a:r>
              <a:rPr lang="cs-CZ" dirty="0" smtClean="0"/>
              <a:t>Nachystání pomůcek</a:t>
            </a:r>
          </a:p>
          <a:p>
            <a:r>
              <a:rPr lang="cs-CZ" dirty="0" smtClean="0"/>
              <a:t>Poučení o bezpečnosti práce </a:t>
            </a:r>
          </a:p>
          <a:p>
            <a:r>
              <a:rPr lang="cs-CZ" dirty="0" smtClean="0"/>
              <a:t>Zpracování materiálu (stříhání, lepení, vybarvování)</a:t>
            </a:r>
          </a:p>
          <a:p>
            <a:r>
              <a:rPr lang="cs-CZ" dirty="0" smtClean="0"/>
              <a:t>Vlastní výroba za pomoci</a:t>
            </a:r>
          </a:p>
          <a:p>
            <a:r>
              <a:rPr lang="cs-CZ" dirty="0" smtClean="0"/>
              <a:t>Prezentace výrobků </a:t>
            </a:r>
            <a:endParaRPr lang="cs-CZ" dirty="0"/>
          </a:p>
        </p:txBody>
      </p:sp>
    </p:spTree>
    <p:extLst>
      <p:ext uri="{BB962C8B-B14F-4D97-AF65-F5344CB8AC3E}">
        <p14:creationId xmlns:p14="http://schemas.microsoft.com/office/powerpoint/2010/main" val="290183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Naše díla </a:t>
            </a:r>
            <a:r>
              <a:rPr lang="en-AE" dirty="0" smtClean="0">
                <a:sym typeface="Wingdings" panose="05000000000000000000" pitchFamily="2" charset="2"/>
              </a:rPr>
              <a:t></a:t>
            </a:r>
            <a:endParaRPr lang="cs-CZ" dirty="0"/>
          </a:p>
        </p:txBody>
      </p:sp>
      <p:pic>
        <p:nvPicPr>
          <p:cNvPr id="1026" name="Picture 2" descr="Otevřít fotk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42887" y="2552701"/>
            <a:ext cx="14763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1963"/>
            <a:ext cx="7610475" cy="257175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136" y="1"/>
            <a:ext cx="3814864" cy="6843712"/>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936106" y="-169068"/>
            <a:ext cx="4271961" cy="4610098"/>
          </a:xfrm>
          <a:prstGeom prst="rect">
            <a:avLst/>
          </a:prstGeom>
        </p:spPr>
      </p:pic>
    </p:spTree>
    <p:extLst>
      <p:ext uri="{BB962C8B-B14F-4D97-AF65-F5344CB8AC3E}">
        <p14:creationId xmlns:p14="http://schemas.microsoft.com/office/powerpoint/2010/main" val="3495363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26184" cy="4488043"/>
          </a:xfrm>
          <a:prstGeom prst="rect">
            <a:avLst/>
          </a:prstGeom>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16868" r="19810"/>
          <a:stretch/>
        </p:blipFill>
        <p:spPr>
          <a:xfrm>
            <a:off x="8934993" y="20546"/>
            <a:ext cx="3257007" cy="6858000"/>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5671">
            <a:off x="950732" y="4140108"/>
            <a:ext cx="1895475" cy="2305050"/>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6293">
            <a:off x="5432515" y="3938733"/>
            <a:ext cx="1882686" cy="2530824"/>
          </a:xfrm>
          <a:prstGeom prst="rect">
            <a:avLst/>
          </a:prstGeom>
        </p:spPr>
      </p:pic>
    </p:spTree>
    <p:extLst>
      <p:ext uri="{BB962C8B-B14F-4D97-AF65-F5344CB8AC3E}">
        <p14:creationId xmlns:p14="http://schemas.microsoft.com/office/powerpoint/2010/main" val="4218335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 stáže z pohledu žáků</a:t>
            </a:r>
            <a:endParaRPr lang="cs-CZ" dirty="0"/>
          </a:p>
        </p:txBody>
      </p:sp>
      <p:sp>
        <p:nvSpPr>
          <p:cNvPr id="3" name="Zástupný symbol pro obsah 2"/>
          <p:cNvSpPr>
            <a:spLocks noGrp="1"/>
          </p:cNvSpPr>
          <p:nvPr>
            <p:ph idx="1"/>
          </p:nvPr>
        </p:nvSpPr>
        <p:spPr/>
        <p:txBody>
          <a:bodyPr>
            <a:normAutofit lnSpcReduction="10000"/>
          </a:bodyPr>
          <a:lstStyle/>
          <a:p>
            <a:r>
              <a:rPr lang="cs-CZ" dirty="0"/>
              <a:t>„Jsem hrozně moc ráda že jsem měla tu možnost jet do Španělska se podívat do jiných školek. Moc se mi tam líbilo, taky jsem si tam našla nové přátele. Líbilo se mi že tam mají jinou kulturu a školství než u nás. Učitelé byli na nás milí a také děti. Jsem ráda že jsem do Španělska jela, protože vždy jsem se tam chtěla jít podívat. Moc se mi tam líbilo a bylo to skvělé.“ Terka, 2. </a:t>
            </a:r>
            <a:r>
              <a:rPr lang="cs-CZ" dirty="0" smtClean="0"/>
              <a:t>ročník</a:t>
            </a:r>
          </a:p>
          <a:p>
            <a:r>
              <a:rPr lang="cs-CZ" dirty="0"/>
              <a:t>„Mě se líbilo extrémně okolí,  celé Španělsko bylo krásné, pláže byly nádherné, překvapil mě přístup ve školkách, jak tam vše dělali, naši učitelé to zvládli skvěle vyšlo nám i dobré počasí, jídlo top. Přineslo mi to nové zkušenosti ohledně zahraničí a jak to funguje jinde než v Česku, hodně zážitku, nová místa, zkušenosti ve školkách, mluvit cizím jazykem a obecně se dorozumět, samostatnost , Klárka, 2. ročník</a:t>
            </a:r>
          </a:p>
          <a:p>
            <a:endParaRPr lang="cs-CZ" dirty="0"/>
          </a:p>
          <a:p>
            <a:endParaRPr lang="cs-CZ" dirty="0" smtClean="0"/>
          </a:p>
          <a:p>
            <a:pPr marL="0"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014" y="115513"/>
            <a:ext cx="1524132" cy="1303133"/>
          </a:xfrm>
          <a:prstGeom prst="rect">
            <a:avLst/>
          </a:prstGeom>
        </p:spPr>
      </p:pic>
    </p:spTree>
    <p:extLst>
      <p:ext uri="{BB962C8B-B14F-4D97-AF65-F5344CB8AC3E}">
        <p14:creationId xmlns:p14="http://schemas.microsoft.com/office/powerpoint/2010/main" val="4063526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4047</TotalTime>
  <Words>858</Words>
  <Application>Microsoft Office PowerPoint</Application>
  <PresentationFormat>Širokoúhlá obrazovka</PresentationFormat>
  <Paragraphs>58</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Calibri Light</vt:lpstr>
      <vt:lpstr>Wingdings</vt:lpstr>
      <vt:lpstr>Motiv Office</vt:lpstr>
      <vt:lpstr>Malaga 2023</vt:lpstr>
      <vt:lpstr>Prezentace aplikace PowerPoint</vt:lpstr>
      <vt:lpstr>Metody využité při práci s dětmi</vt:lpstr>
      <vt:lpstr>Použité materiály</vt:lpstr>
      <vt:lpstr>Použité materiály</vt:lpstr>
      <vt:lpstr>Postup činnosti při použití </vt:lpstr>
      <vt:lpstr>Naše díla </vt:lpstr>
      <vt:lpstr>Prezentace aplikace PowerPoint</vt:lpstr>
      <vt:lpstr>Hodnocení stáže z pohledu žáků</vt:lpstr>
      <vt:lpstr>Hodnocení stáže z pohledu žáků</vt:lpstr>
      <vt:lpstr>Hodnocení stáže z pohledu žáků</vt:lpstr>
      <vt:lpstr>Prezentace aplikace PowerPoint</vt:lpstr>
      <vt:lpstr>Hodnocení žáky</vt:lpstr>
      <vt:lpstr>Prezentace aplikace PowerPoint</vt:lpstr>
      <vt:lpstr>Naučili jsme se</vt:lpstr>
      <vt:lpstr>Naše ekopříběhy - příprava</vt:lpstr>
      <vt:lpstr>Prezentace aplikace PowerPoint</vt:lpstr>
      <vt:lpstr>Výběr z našich příběhů</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Malaga 2023</dc:title>
  <dc:creator>Michaela Uhlířová</dc:creator>
  <cp:lastModifiedBy>Michaela Uhlířová</cp:lastModifiedBy>
  <cp:revision>36</cp:revision>
  <dcterms:created xsi:type="dcterms:W3CDTF">2023-09-07T15:25:58Z</dcterms:created>
  <dcterms:modified xsi:type="dcterms:W3CDTF">2023-11-29T08:33:03Z</dcterms:modified>
</cp:coreProperties>
</file>