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7" r:id="rId7"/>
    <p:sldId id="260" r:id="rId8"/>
    <p:sldId id="261" r:id="rId9"/>
    <p:sldId id="262" r:id="rId10"/>
    <p:sldId id="265" r:id="rId11"/>
    <p:sldId id="266" r:id="rId12"/>
  </p:sldIdLst>
  <p:sldSz cx="9144000" cy="6858000" type="screen4x3"/>
  <p:notesSz cx="6794500" cy="99314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8E28F-1E1A-40AA-B406-15011D9D6E7D}" type="datetimeFigureOut">
              <a:rPr lang="cs-CZ" smtClean="0"/>
              <a:t>02.08.2024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3A0A4-2C98-47AA-8BF8-E87D0ADF41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8613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8E28F-1E1A-40AA-B406-15011D9D6E7D}" type="datetimeFigureOut">
              <a:rPr lang="cs-CZ" smtClean="0"/>
              <a:t>02.08.2024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3A0A4-2C98-47AA-8BF8-E87D0ADF41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0618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8E28F-1E1A-40AA-B406-15011D9D6E7D}" type="datetimeFigureOut">
              <a:rPr lang="cs-CZ" smtClean="0"/>
              <a:t>02.08.2024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3A0A4-2C98-47AA-8BF8-E87D0ADF41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7369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8E28F-1E1A-40AA-B406-15011D9D6E7D}" type="datetimeFigureOut">
              <a:rPr lang="cs-CZ" smtClean="0"/>
              <a:t>02.08.2024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3A0A4-2C98-47AA-8BF8-E87D0ADF41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3443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8E28F-1E1A-40AA-B406-15011D9D6E7D}" type="datetimeFigureOut">
              <a:rPr lang="cs-CZ" smtClean="0"/>
              <a:t>02.08.2024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3A0A4-2C98-47AA-8BF8-E87D0ADF41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8703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8E28F-1E1A-40AA-B406-15011D9D6E7D}" type="datetimeFigureOut">
              <a:rPr lang="cs-CZ" smtClean="0"/>
              <a:t>02.08.2024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3A0A4-2C98-47AA-8BF8-E87D0ADF41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8746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8E28F-1E1A-40AA-B406-15011D9D6E7D}" type="datetimeFigureOut">
              <a:rPr lang="cs-CZ" smtClean="0"/>
              <a:t>02.08.2024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3A0A4-2C98-47AA-8BF8-E87D0ADF41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1666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8E28F-1E1A-40AA-B406-15011D9D6E7D}" type="datetimeFigureOut">
              <a:rPr lang="cs-CZ" smtClean="0"/>
              <a:t>02.08.2024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3A0A4-2C98-47AA-8BF8-E87D0ADF41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1989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8E28F-1E1A-40AA-B406-15011D9D6E7D}" type="datetimeFigureOut">
              <a:rPr lang="cs-CZ" smtClean="0"/>
              <a:t>02.08.2024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3A0A4-2C98-47AA-8BF8-E87D0ADF41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7428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8E28F-1E1A-40AA-B406-15011D9D6E7D}" type="datetimeFigureOut">
              <a:rPr lang="cs-CZ" smtClean="0"/>
              <a:t>02.08.2024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3A0A4-2C98-47AA-8BF8-E87D0ADF41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6035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8E28F-1E1A-40AA-B406-15011D9D6E7D}" type="datetimeFigureOut">
              <a:rPr lang="cs-CZ" smtClean="0"/>
              <a:t>02.08.2024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3A0A4-2C98-47AA-8BF8-E87D0ADF41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633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8E28F-1E1A-40AA-B406-15011D9D6E7D}" type="datetimeFigureOut">
              <a:rPr lang="cs-CZ" smtClean="0"/>
              <a:t>02.08.2024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3A0A4-2C98-47AA-8BF8-E87D0ADF41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3855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tkacova.nela@dakol-karvina.cz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76207" y="332656"/>
            <a:ext cx="7772400" cy="1296143"/>
          </a:xfrm>
        </p:spPr>
        <p:txBody>
          <a:bodyPr>
            <a:normAutofit/>
          </a:bodyPr>
          <a:lstStyle/>
          <a:p>
            <a:r>
              <a:rPr lang="cs-CZ" sz="3200" b="1" u="sng" dirty="0" smtClean="0"/>
              <a:t>Školní autobus DAKOL</a:t>
            </a:r>
            <a:endParaRPr lang="cs-CZ" sz="3200" b="1" u="sng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1520" y="1628798"/>
            <a:ext cx="8784976" cy="4968554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002060"/>
                </a:solidFill>
              </a:rPr>
              <a:t>Školní autobus bude provozován ve dnech vyučování na trase Havířov – Orlová – Petrovice a zpět, a to </a:t>
            </a:r>
          </a:p>
          <a:p>
            <a:r>
              <a:rPr lang="cs-CZ" sz="2800" b="1" u="sng" dirty="0" smtClean="0">
                <a:solidFill>
                  <a:srgbClr val="FF0000"/>
                </a:solidFill>
              </a:rPr>
              <a:t>od </a:t>
            </a:r>
            <a:r>
              <a:rPr lang="cs-CZ" sz="2800" b="1" u="sng" dirty="0">
                <a:solidFill>
                  <a:srgbClr val="FF0000"/>
                </a:solidFill>
              </a:rPr>
              <a:t>3</a:t>
            </a:r>
            <a:r>
              <a:rPr lang="cs-CZ" sz="2800" b="1" u="sng" dirty="0" smtClean="0">
                <a:solidFill>
                  <a:srgbClr val="FF0000"/>
                </a:solidFill>
              </a:rPr>
              <a:t>. 9. </a:t>
            </a:r>
            <a:r>
              <a:rPr lang="cs-CZ" sz="2800" b="1" u="sng" dirty="0" smtClean="0">
                <a:solidFill>
                  <a:srgbClr val="FF0000"/>
                </a:solidFill>
              </a:rPr>
              <a:t>2024</a:t>
            </a:r>
            <a:endParaRPr lang="cs-CZ" sz="2800" dirty="0" smtClean="0">
              <a:solidFill>
                <a:srgbClr val="FF0000"/>
              </a:solidFill>
            </a:endParaRPr>
          </a:p>
          <a:p>
            <a:endParaRPr lang="cs-CZ" dirty="0" smtClean="0">
              <a:solidFill>
                <a:srgbClr val="002060"/>
              </a:solidFill>
            </a:endParaRPr>
          </a:p>
          <a:p>
            <a:r>
              <a:rPr lang="cs-CZ" sz="2800" dirty="0" smtClean="0">
                <a:solidFill>
                  <a:srgbClr val="002060"/>
                </a:solidFill>
              </a:rPr>
              <a:t>Informace o provozu školního autobusu umístěny na </a:t>
            </a:r>
            <a:r>
              <a:rPr lang="cs-CZ" sz="2800" dirty="0">
                <a:solidFill>
                  <a:srgbClr val="002060"/>
                </a:solidFill>
              </a:rPr>
              <a:t>w</a:t>
            </a:r>
            <a:r>
              <a:rPr lang="cs-CZ" sz="2800" dirty="0" smtClean="0">
                <a:solidFill>
                  <a:srgbClr val="002060"/>
                </a:solidFill>
              </a:rPr>
              <a:t>ebu školy: </a:t>
            </a:r>
          </a:p>
          <a:p>
            <a:r>
              <a:rPr lang="cs-CZ" sz="2300" u="sng" dirty="0" smtClean="0">
                <a:solidFill>
                  <a:srgbClr val="FF0000"/>
                </a:solidFill>
              </a:rPr>
              <a:t>www.dakol-karvina.cz/PRO ŽÁKY/Školní autobus</a:t>
            </a:r>
          </a:p>
          <a:p>
            <a:r>
              <a:rPr lang="cs-CZ" sz="2200" dirty="0">
                <a:solidFill>
                  <a:srgbClr val="002060"/>
                </a:solidFill>
              </a:rPr>
              <a:t>Pro pedagogy prezentace dostupná na síti:</a:t>
            </a:r>
          </a:p>
          <a:p>
            <a:r>
              <a:rPr lang="cs-CZ" sz="2300" u="sng" dirty="0">
                <a:solidFill>
                  <a:srgbClr val="FF0000"/>
                </a:solidFill>
              </a:rPr>
              <a:t>\\PET-FS\Skoly\1.Pedagogický pracovník a jeho dokumenty\Školní autobus DAKOL </a:t>
            </a:r>
            <a:r>
              <a:rPr lang="cs-CZ" sz="2300" u="sng" dirty="0" smtClean="0">
                <a:solidFill>
                  <a:srgbClr val="FF0000"/>
                </a:solidFill>
              </a:rPr>
              <a:t>2024_2025</a:t>
            </a:r>
            <a:endParaRPr lang="cs-CZ" sz="2300" u="sng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19449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lnSpcReduction="10000"/>
          </a:bodyPr>
          <a:lstStyle/>
          <a:p>
            <a:endParaRPr lang="cs-CZ" sz="2400" b="1" dirty="0" smtClean="0">
              <a:solidFill>
                <a:srgbClr val="FF0000"/>
              </a:solidFill>
            </a:endParaRPr>
          </a:p>
          <a:p>
            <a:endParaRPr lang="cs-CZ" sz="2400" b="1" dirty="0">
              <a:solidFill>
                <a:srgbClr val="FF0000"/>
              </a:solidFill>
            </a:endParaRPr>
          </a:p>
          <a:p>
            <a:r>
              <a:rPr lang="cs-CZ" sz="2400" b="1" dirty="0" smtClean="0">
                <a:solidFill>
                  <a:srgbClr val="FF0000"/>
                </a:solidFill>
              </a:rPr>
              <a:t>Do 13.9.2024 a </a:t>
            </a:r>
            <a:r>
              <a:rPr lang="cs-CZ" sz="2400" b="1" dirty="0">
                <a:solidFill>
                  <a:srgbClr val="FF0000"/>
                </a:solidFill>
              </a:rPr>
              <a:t>u oboru </a:t>
            </a:r>
            <a:r>
              <a:rPr lang="cs-CZ" sz="2400" b="1" dirty="0" smtClean="0">
                <a:solidFill>
                  <a:srgbClr val="FF0000"/>
                </a:solidFill>
              </a:rPr>
              <a:t>HT, </a:t>
            </a:r>
            <a:r>
              <a:rPr lang="cs-CZ" sz="2400" b="1" dirty="0" smtClean="0">
                <a:solidFill>
                  <a:srgbClr val="FF0000"/>
                </a:solidFill>
              </a:rPr>
              <a:t>A od 2. ročníku do 27.9.2024 </a:t>
            </a:r>
            <a:r>
              <a:rPr lang="cs-CZ" sz="2400" b="1" dirty="0" smtClean="0"/>
              <a:t>mohou žáci využívat školní autobus </a:t>
            </a:r>
            <a:r>
              <a:rPr lang="cs-CZ" sz="2400" b="1" u="sng" dirty="0" smtClean="0"/>
              <a:t>bez platné jízdenky</a:t>
            </a:r>
            <a:r>
              <a:rPr lang="cs-CZ" sz="2400" b="1" dirty="0" smtClean="0"/>
              <a:t>, po tomto datu již jen s platnou jízdenkou na dané pololetí.</a:t>
            </a:r>
            <a:endParaRPr lang="cs-CZ" sz="2400" b="1" dirty="0"/>
          </a:p>
          <a:p>
            <a:pPr marL="0" indent="0">
              <a:buNone/>
            </a:pPr>
            <a:endParaRPr lang="cs-CZ" sz="2400" b="1" dirty="0" smtClean="0">
              <a:solidFill>
                <a:srgbClr val="FF0000"/>
              </a:solidFill>
            </a:endParaRPr>
          </a:p>
          <a:p>
            <a:r>
              <a:rPr lang="cs-CZ" sz="2400" b="1" dirty="0" smtClean="0">
                <a:solidFill>
                  <a:srgbClr val="FF0000"/>
                </a:solidFill>
              </a:rPr>
              <a:t>Do 11.9.2024 a u HT, A </a:t>
            </a:r>
            <a:r>
              <a:rPr lang="cs-CZ" sz="2400" b="1" dirty="0" smtClean="0">
                <a:solidFill>
                  <a:srgbClr val="FF0000"/>
                </a:solidFill>
              </a:rPr>
              <a:t>od 2. ročníku do 25.9.2024 </a:t>
            </a:r>
            <a:r>
              <a:rPr lang="cs-CZ" sz="2400" b="1" dirty="0" smtClean="0"/>
              <a:t>třídní učitelé zašlou na e-mail: </a:t>
            </a:r>
            <a:r>
              <a:rPr lang="cs-CZ" sz="2400" b="1" dirty="0" smtClean="0">
                <a:solidFill>
                  <a:srgbClr val="FF0000"/>
                </a:solidFill>
                <a:hlinkClick r:id="rId2"/>
              </a:rPr>
              <a:t>tkacova.nela@dakol-karvina.cz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smtClean="0"/>
              <a:t>seznam žáků, kteří budou chtít využívat školní autobus (tak, aby mohly být </a:t>
            </a:r>
            <a:r>
              <a:rPr lang="cs-CZ" sz="2400" b="1" dirty="0" smtClean="0">
                <a:solidFill>
                  <a:srgbClr val="FF0000"/>
                </a:solidFill>
              </a:rPr>
              <a:t>13.9.2024 a </a:t>
            </a:r>
            <a:r>
              <a:rPr lang="cs-CZ" sz="2400" b="1" dirty="0" smtClean="0">
                <a:solidFill>
                  <a:srgbClr val="FF0000"/>
                </a:solidFill>
              </a:rPr>
              <a:t>27.9.2024 </a:t>
            </a:r>
            <a:r>
              <a:rPr lang="cs-CZ" sz="2400" b="1" dirty="0" smtClean="0">
                <a:solidFill>
                  <a:srgbClr val="FF0000"/>
                </a:solidFill>
              </a:rPr>
              <a:t>(HT, </a:t>
            </a:r>
            <a:r>
              <a:rPr lang="cs-CZ" sz="2400" b="1" dirty="0" smtClean="0">
                <a:solidFill>
                  <a:srgbClr val="FF0000"/>
                </a:solidFill>
              </a:rPr>
              <a:t>A od 2. ročníku) </a:t>
            </a:r>
            <a:r>
              <a:rPr lang="cs-CZ" sz="2400" b="1" dirty="0" smtClean="0"/>
              <a:t>připraveny průkazky k vydávání)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Třídní učitelé informují žáky o nutnosti uhradit jízdné do </a:t>
            </a:r>
            <a:r>
              <a:rPr lang="cs-CZ" sz="2400" b="1" dirty="0" smtClean="0">
                <a:solidFill>
                  <a:srgbClr val="FF0000"/>
                </a:solidFill>
              </a:rPr>
              <a:t>13.9.2024 a u HT, </a:t>
            </a:r>
            <a:r>
              <a:rPr lang="cs-CZ" sz="2400" b="1" dirty="0" smtClean="0">
                <a:solidFill>
                  <a:srgbClr val="FF0000"/>
                </a:solidFill>
              </a:rPr>
              <a:t>A od 2. ročníku do 27.9.2024, </a:t>
            </a:r>
            <a:r>
              <a:rPr lang="cs-CZ" sz="2400" b="1" dirty="0" smtClean="0">
                <a:solidFill>
                  <a:srgbClr val="FF0000"/>
                </a:solidFill>
              </a:rPr>
              <a:t>jinak jim nebude jízdenka vydána</a:t>
            </a:r>
          </a:p>
          <a:p>
            <a:endParaRPr lang="cs-CZ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400" b="1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51018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Děkuji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4972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Jízdní řád – ranní rozvoz žáků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363272" cy="5112568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7:00	Havířov - parkoviště u Tesca	 - odjezd</a:t>
            </a:r>
          </a:p>
          <a:p>
            <a:pPr marL="0" indent="0">
              <a:buNone/>
            </a:pPr>
            <a:r>
              <a:rPr lang="cs-CZ" dirty="0" smtClean="0"/>
              <a:t>                    žáků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429000"/>
            <a:ext cx="5771228" cy="2843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345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Výstup žáků z Havířova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7:15  zastávka před školní budovou v Orlové – výstup žáků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6970" y="2996952"/>
            <a:ext cx="6722159" cy="331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1478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Nástup žáků z Orlové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7:20 zastávka STS – nástup žáků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619373"/>
            <a:ext cx="6243105" cy="307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8773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Nástup žáků směr Petrovice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7:25  zastávka Dětmarovice - Obecní úřad – nástup žáků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 descr="https://www.detmarovice.cz/images/box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886397"/>
            <a:ext cx="6120680" cy="323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65530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 txBox="1">
            <a:spLocks/>
          </p:cNvSpPr>
          <p:nvPr/>
        </p:nvSpPr>
        <p:spPr>
          <a:xfrm>
            <a:off x="683568" y="98072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7:28  zastávka Dětmarovice – Motorest – nástup žáků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 descr="https://d48-a.sdn.cz/d_48/c_img_gX_g/jpTqY.jpeg?fl=res,500,500,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6060" y="2132856"/>
            <a:ext cx="5544616" cy="3737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1002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Příjezd Petrovice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7.45 Petrovice u Karviné, škola – příjezd žáků</a:t>
            </a:r>
            <a:endParaRPr lang="cs-CZ" dirty="0"/>
          </a:p>
        </p:txBody>
      </p:sp>
      <p:pic>
        <p:nvPicPr>
          <p:cNvPr id="4098" name="Picture 2" descr="\\100skoly\skoly\Fotografie\Budovy škol, dílen, posilovna, telocvična, jídelny, recepce\PETROVICE\Budova školy po zateplení 2011\září 2011\IMG_234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636912"/>
            <a:ext cx="4496048" cy="3372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5320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Odpolední rozvoz žáků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14:45 nástup před vrátnicí v Petrovicích</a:t>
            </a:r>
          </a:p>
          <a:p>
            <a:r>
              <a:rPr lang="cs-CZ" dirty="0" smtClean="0"/>
              <a:t>14:55 výstup zastávka Dětmarovice - Motorest</a:t>
            </a:r>
          </a:p>
          <a:p>
            <a:r>
              <a:rPr lang="cs-CZ" dirty="0" smtClean="0"/>
              <a:t>14:58 výstup zastávka Dětmarovice - Obecní úřad</a:t>
            </a:r>
          </a:p>
          <a:p>
            <a:r>
              <a:rPr lang="cs-CZ" dirty="0" smtClean="0"/>
              <a:t>15:03 výstup zastávka Orlová - Nemocnice</a:t>
            </a:r>
          </a:p>
          <a:p>
            <a:r>
              <a:rPr lang="cs-CZ" dirty="0" smtClean="0"/>
              <a:t>15:05 výstup a nástup před školou v Orlové  </a:t>
            </a:r>
          </a:p>
          <a:p>
            <a:r>
              <a:rPr lang="cs-CZ" dirty="0" smtClean="0"/>
              <a:t>15:20 výstup na parkovišti u TESCA v Havířově</a:t>
            </a:r>
          </a:p>
          <a:p>
            <a:endParaRPr lang="cs-CZ" dirty="0"/>
          </a:p>
          <a:p>
            <a:r>
              <a:rPr lang="cs-CZ" dirty="0" smtClean="0"/>
              <a:t>Ranní i odpolední odjezd autobusu může být upravován v závislosti na změnách v RH.</a:t>
            </a:r>
          </a:p>
          <a:p>
            <a:r>
              <a:rPr lang="cs-CZ" dirty="0" smtClean="0"/>
              <a:t>Žáci budou vždy včas informování min. týden dopředu.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1855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3200" dirty="0" smtClean="0"/>
              <a:t>Informace k výdeji jízdenek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640960" cy="432048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5200" dirty="0" smtClean="0"/>
              <a:t>1. </a:t>
            </a:r>
            <a:r>
              <a:rPr lang="cs-CZ" sz="5200" dirty="0"/>
              <a:t>   </a:t>
            </a:r>
            <a:r>
              <a:rPr lang="cs-CZ" sz="3500" dirty="0"/>
              <a:t>  </a:t>
            </a:r>
            <a:r>
              <a:rPr lang="cs-CZ" sz="3500" dirty="0" smtClean="0"/>
              <a:t> </a:t>
            </a:r>
            <a:r>
              <a:rPr lang="cs-CZ" sz="6400" dirty="0" smtClean="0"/>
              <a:t>Cena </a:t>
            </a:r>
            <a:r>
              <a:rPr lang="cs-CZ" sz="6400" dirty="0"/>
              <a:t>jízdenky </a:t>
            </a:r>
            <a:r>
              <a:rPr lang="cs-CZ" sz="6400" b="1" dirty="0" smtClean="0">
                <a:solidFill>
                  <a:srgbClr val="FF0000"/>
                </a:solidFill>
              </a:rPr>
              <a:t>200,- </a:t>
            </a:r>
            <a:r>
              <a:rPr lang="cs-CZ" sz="6400" b="1" dirty="0">
                <a:solidFill>
                  <a:srgbClr val="FF0000"/>
                </a:solidFill>
              </a:rPr>
              <a:t>Kč/měsíc, tj. </a:t>
            </a:r>
            <a:r>
              <a:rPr lang="cs-CZ" sz="6400" b="1" dirty="0" smtClean="0">
                <a:solidFill>
                  <a:srgbClr val="FF0000"/>
                </a:solidFill>
              </a:rPr>
              <a:t>1000,- Kč/pololetí</a:t>
            </a:r>
            <a:r>
              <a:rPr lang="cs-CZ" sz="6400" dirty="0" smtClean="0">
                <a:solidFill>
                  <a:srgbClr val="FF0000"/>
                </a:solidFill>
              </a:rPr>
              <a:t>. </a:t>
            </a:r>
            <a:r>
              <a:rPr lang="cs-CZ" sz="6400" dirty="0" smtClean="0"/>
              <a:t>Prodávat se budou jízdenky na celá pololetí. </a:t>
            </a:r>
          </a:p>
          <a:p>
            <a:pPr marL="0" indent="0">
              <a:buNone/>
            </a:pPr>
            <a:r>
              <a:rPr lang="cs-CZ" sz="6400" dirty="0" smtClean="0"/>
              <a:t>        V případě, že si žák zakoupí jízdenku např. až v říjnu, zaplatí o 200,- Kč méně. </a:t>
            </a:r>
          </a:p>
          <a:p>
            <a:pPr marL="0" indent="0">
              <a:buNone/>
            </a:pPr>
            <a:endParaRPr lang="cs-CZ" sz="6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6400" dirty="0"/>
              <a:t>2.     </a:t>
            </a:r>
            <a:r>
              <a:rPr lang="cs-CZ" sz="6400" dirty="0" smtClean="0"/>
              <a:t>Při </a:t>
            </a:r>
            <a:r>
              <a:rPr lang="cs-CZ" sz="6400" dirty="0"/>
              <a:t>ztrátě jízdenky si musí </a:t>
            </a:r>
            <a:r>
              <a:rPr lang="cs-CZ" sz="6400" dirty="0" smtClean="0"/>
              <a:t>žák/student </a:t>
            </a:r>
            <a:r>
              <a:rPr lang="cs-CZ" sz="6400" dirty="0"/>
              <a:t>zakoupit </a:t>
            </a:r>
            <a:r>
              <a:rPr lang="cs-CZ" sz="6400" dirty="0" smtClean="0"/>
              <a:t>novou jízdenku. Za vydání nové jízdenky zaplatí   </a:t>
            </a:r>
          </a:p>
          <a:p>
            <a:pPr marL="0" indent="0">
              <a:buNone/>
            </a:pPr>
            <a:r>
              <a:rPr lang="cs-CZ" sz="6400" b="1" dirty="0">
                <a:solidFill>
                  <a:srgbClr val="FF0000"/>
                </a:solidFill>
              </a:rPr>
              <a:t> </a:t>
            </a:r>
            <a:r>
              <a:rPr lang="cs-CZ" sz="6400" b="1" dirty="0" smtClean="0">
                <a:solidFill>
                  <a:srgbClr val="FF0000"/>
                </a:solidFill>
              </a:rPr>
              <a:t>        poplatek v částce 20,- Kč</a:t>
            </a:r>
            <a:r>
              <a:rPr lang="cs-CZ" sz="6400" dirty="0" smtClean="0"/>
              <a:t>.</a:t>
            </a:r>
          </a:p>
          <a:p>
            <a:pPr marL="0" indent="0">
              <a:buNone/>
            </a:pPr>
            <a:endParaRPr lang="cs-CZ" sz="6400" dirty="0" smtClean="0"/>
          </a:p>
          <a:p>
            <a:pPr marL="0" indent="0">
              <a:buNone/>
            </a:pPr>
            <a:r>
              <a:rPr lang="cs-CZ" sz="6400" dirty="0" smtClean="0"/>
              <a:t>3</a:t>
            </a:r>
            <a:r>
              <a:rPr lang="cs-CZ" sz="6400" dirty="0"/>
              <a:t>.     Na každé pololetí </a:t>
            </a:r>
            <a:r>
              <a:rPr lang="cs-CZ" sz="6400" dirty="0" smtClean="0"/>
              <a:t>je jízdenka vydávána v jiné barvě.</a:t>
            </a:r>
          </a:p>
          <a:p>
            <a:pPr marL="0" indent="0">
              <a:buNone/>
            </a:pPr>
            <a:endParaRPr lang="cs-CZ" sz="6400" dirty="0" smtClean="0"/>
          </a:p>
          <a:p>
            <a:pPr marL="0" indent="0">
              <a:buNone/>
            </a:pPr>
            <a:r>
              <a:rPr lang="cs-CZ" sz="6400" dirty="0" smtClean="0"/>
              <a:t>4</a:t>
            </a:r>
            <a:r>
              <a:rPr lang="cs-CZ" sz="6400" dirty="0"/>
              <a:t>.    </a:t>
            </a:r>
            <a:r>
              <a:rPr lang="cs-CZ" sz="6400" dirty="0" smtClean="0"/>
              <a:t> Žáci zaplatí za jízdenku </a:t>
            </a:r>
            <a:r>
              <a:rPr lang="cs-CZ" sz="6400" b="1" u="sng" dirty="0" smtClean="0">
                <a:solidFill>
                  <a:srgbClr val="FF0000"/>
                </a:solidFill>
              </a:rPr>
              <a:t>bezhotovostně</a:t>
            </a:r>
            <a:r>
              <a:rPr lang="cs-CZ" sz="6400" dirty="0" smtClean="0"/>
              <a:t> (bankovním převodem, hotovostním vkladem v bance,         </a:t>
            </a:r>
          </a:p>
          <a:p>
            <a:pPr marL="0" indent="0">
              <a:buNone/>
            </a:pPr>
            <a:r>
              <a:rPr lang="cs-CZ" sz="6400" dirty="0"/>
              <a:t> </a:t>
            </a:r>
            <a:r>
              <a:rPr lang="cs-CZ" sz="6400" dirty="0" smtClean="0"/>
              <a:t>       poštovnou složenkou) na bankovní účet školy.</a:t>
            </a:r>
          </a:p>
          <a:p>
            <a:pPr marL="0" indent="0">
              <a:buNone/>
            </a:pPr>
            <a:endParaRPr lang="cs-CZ" sz="6400" dirty="0"/>
          </a:p>
          <a:p>
            <a:pPr marL="0" indent="0">
              <a:buNone/>
            </a:pPr>
            <a:r>
              <a:rPr lang="cs-CZ" sz="6400" dirty="0" smtClean="0"/>
              <a:t>5.</a:t>
            </a:r>
            <a:r>
              <a:rPr lang="cs-CZ" sz="6400" dirty="0"/>
              <a:t>  </a:t>
            </a:r>
            <a:r>
              <a:rPr lang="cs-CZ" sz="6400" dirty="0" smtClean="0"/>
              <a:t> </a:t>
            </a:r>
            <a:r>
              <a:rPr lang="cs-CZ" sz="6400" dirty="0"/>
              <a:t>  </a:t>
            </a:r>
            <a:r>
              <a:rPr lang="cs-CZ" sz="6400" dirty="0" smtClean="0"/>
              <a:t>Vydávat jízdenky na základě úhrady budou:    Ing. Nikola Kusová </a:t>
            </a:r>
            <a:r>
              <a:rPr lang="cs-CZ" sz="6400" dirty="0"/>
              <a:t>– </a:t>
            </a:r>
            <a:r>
              <a:rPr lang="cs-CZ" sz="6400" dirty="0" smtClean="0"/>
              <a:t>Petrovice </a:t>
            </a:r>
          </a:p>
          <a:p>
            <a:pPr marL="0" indent="0">
              <a:buNone/>
            </a:pPr>
            <a:r>
              <a:rPr lang="cs-CZ" sz="6400" dirty="0" smtClean="0"/>
              <a:t>				          p. Lenka Kekláková – Orlová</a:t>
            </a:r>
          </a:p>
          <a:p>
            <a:pPr marL="0" indent="0">
              <a:buNone/>
            </a:pPr>
            <a:r>
              <a:rPr lang="cs-CZ" sz="6400" dirty="0" smtClean="0"/>
              <a:t>				          Bc. Kateřina Lankočí – Havířov</a:t>
            </a:r>
          </a:p>
          <a:p>
            <a:pPr marL="0" indent="0">
              <a:buNone/>
            </a:pPr>
            <a:endParaRPr lang="cs-CZ" sz="6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6400" dirty="0"/>
              <a:t>6</a:t>
            </a:r>
            <a:r>
              <a:rPr lang="cs-CZ" sz="6400" dirty="0" smtClean="0"/>
              <a:t>.</a:t>
            </a:r>
            <a:r>
              <a:rPr lang="cs-CZ" sz="6400" dirty="0"/>
              <a:t>     </a:t>
            </a:r>
            <a:r>
              <a:rPr lang="cs-CZ" sz="6400" dirty="0" smtClean="0"/>
              <a:t>Ing. Kusová vede </a:t>
            </a:r>
            <a:r>
              <a:rPr lang="cs-CZ" sz="6400" dirty="0"/>
              <a:t>celkovou evidenci plateb za jízdenky a evidenci jízdenek </a:t>
            </a:r>
            <a:r>
              <a:rPr lang="cs-CZ" sz="6400" dirty="0" smtClean="0"/>
              <a:t>za všechna střediska</a:t>
            </a:r>
            <a:endParaRPr lang="cs-CZ" sz="6400" dirty="0"/>
          </a:p>
          <a:p>
            <a:pPr marL="0" indent="0">
              <a:buNone/>
            </a:pPr>
            <a:endParaRPr lang="cs-CZ" sz="6000" dirty="0" smtClean="0"/>
          </a:p>
          <a:p>
            <a:pPr marL="0" indent="0" algn="ctr">
              <a:buNone/>
            </a:pPr>
            <a:endParaRPr lang="cs-CZ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03094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630</TotalTime>
  <Words>511</Words>
  <Application>Microsoft Office PowerPoint</Application>
  <PresentationFormat>Předvádění na obrazovce (4:3)</PresentationFormat>
  <Paragraphs>60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Calibri</vt:lpstr>
      <vt:lpstr>Motiv systému Office</vt:lpstr>
      <vt:lpstr>Školní autobus DAKOL</vt:lpstr>
      <vt:lpstr>Jízdní řád – ranní rozvoz žáků</vt:lpstr>
      <vt:lpstr>Výstup žáků z Havířova</vt:lpstr>
      <vt:lpstr>Nástup žáků z Orlové</vt:lpstr>
      <vt:lpstr>Nástup žáků směr Petrovice</vt:lpstr>
      <vt:lpstr>Prezentace aplikace PowerPoint</vt:lpstr>
      <vt:lpstr>Příjezd Petrovice</vt:lpstr>
      <vt:lpstr>Odpolední rozvoz žáků </vt:lpstr>
      <vt:lpstr>Informace k výdeji jízdenek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Školní autobus DAKOL</dc:title>
  <dc:creator>Smetana Frantisek</dc:creator>
  <cp:lastModifiedBy>Monika Mazurková</cp:lastModifiedBy>
  <cp:revision>69</cp:revision>
  <cp:lastPrinted>2016-08-03T08:57:19Z</cp:lastPrinted>
  <dcterms:created xsi:type="dcterms:W3CDTF">2015-08-19T08:22:02Z</dcterms:created>
  <dcterms:modified xsi:type="dcterms:W3CDTF">2024-08-02T07:16:30Z</dcterms:modified>
</cp:coreProperties>
</file>