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7" r:id="rId7"/>
    <p:sldId id="260" r:id="rId8"/>
    <p:sldId id="261" r:id="rId9"/>
    <p:sldId id="262" r:id="rId10"/>
    <p:sldId id="265" r:id="rId11"/>
    <p:sldId id="266" r:id="rId12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6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61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36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44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70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74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6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98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42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03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63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8E28F-1E1A-40AA-B406-15011D9D6E7D}" type="datetimeFigureOut">
              <a:rPr lang="cs-CZ" smtClean="0"/>
              <a:t>12.01.2026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3A0A4-2C98-47AA-8BF8-E87D0ADF41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85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kacova.nela@dakol-karvina.c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6207" y="332656"/>
            <a:ext cx="7772400" cy="1296143"/>
          </a:xfrm>
        </p:spPr>
        <p:txBody>
          <a:bodyPr>
            <a:normAutofit/>
          </a:bodyPr>
          <a:lstStyle/>
          <a:p>
            <a:r>
              <a:rPr lang="cs-CZ" sz="3200" b="1" u="sng" dirty="0"/>
              <a:t>Školní autobus DAKOL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1628798"/>
            <a:ext cx="8784976" cy="4968554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rgbClr val="002060"/>
                </a:solidFill>
              </a:rPr>
              <a:t>Školní autobus bude provozován ve dnech vyučování na trase Havířov – Orlová – Petrovice a zpět, a to </a:t>
            </a:r>
          </a:p>
          <a:p>
            <a:r>
              <a:rPr lang="cs-CZ" sz="2800" b="1" u="sng" dirty="0">
                <a:solidFill>
                  <a:srgbClr val="FF0000"/>
                </a:solidFill>
              </a:rPr>
              <a:t>od 2. 9. 2025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sz="2800" dirty="0">
                <a:solidFill>
                  <a:srgbClr val="002060"/>
                </a:solidFill>
              </a:rPr>
              <a:t>Informace o provozu školního autobusu umístěny na webu školy: </a:t>
            </a:r>
          </a:p>
          <a:p>
            <a:r>
              <a:rPr lang="cs-CZ" sz="2300" u="sng" dirty="0">
                <a:solidFill>
                  <a:srgbClr val="FF0000"/>
                </a:solidFill>
              </a:rPr>
              <a:t>www.dakol-karvina.cz/PRO ŽÁKY/Školní autobus</a:t>
            </a:r>
          </a:p>
          <a:p>
            <a:r>
              <a:rPr lang="cs-CZ" sz="2200" dirty="0">
                <a:solidFill>
                  <a:srgbClr val="002060"/>
                </a:solidFill>
              </a:rPr>
              <a:t>Pro pedagogy prezentace dostupná na síti:</a:t>
            </a:r>
          </a:p>
          <a:p>
            <a:r>
              <a:rPr lang="cs-CZ" sz="2300" u="sng" dirty="0">
                <a:solidFill>
                  <a:srgbClr val="FF0000"/>
                </a:solidFill>
              </a:rPr>
              <a:t>\\PET-FS\Skoly\1.Pedagogický pracovník a jeho dokumenty\Školní autobus DAKOL 2025_2026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944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FF0000"/>
              </a:solidFill>
            </a:endParaRPr>
          </a:p>
          <a:p>
            <a:r>
              <a:rPr lang="cs-CZ" sz="2400" b="1" dirty="0">
                <a:solidFill>
                  <a:srgbClr val="FF0000"/>
                </a:solidFill>
              </a:rPr>
              <a:t>Do 12.9.2025 a u oboru HTA od 2. ročníku do 26.9.2005 </a:t>
            </a:r>
            <a:r>
              <a:rPr lang="cs-CZ" sz="2400" b="1" dirty="0"/>
              <a:t>mohou žáci využívat školní autobus </a:t>
            </a:r>
            <a:r>
              <a:rPr lang="cs-CZ" sz="2400" b="1" u="sng" dirty="0"/>
              <a:t>bez platné jízdenky</a:t>
            </a:r>
            <a:r>
              <a:rPr lang="cs-CZ" sz="2400" b="1" dirty="0"/>
              <a:t>, po tomto datu již jen s platnou jízdenkou na dané pololetí.</a:t>
            </a:r>
          </a:p>
          <a:p>
            <a:pPr marL="0" indent="0">
              <a:buNone/>
            </a:pPr>
            <a:endParaRPr lang="cs-CZ" sz="2400" b="1" dirty="0">
              <a:solidFill>
                <a:srgbClr val="FF0000"/>
              </a:solidFill>
            </a:endParaRPr>
          </a:p>
          <a:p>
            <a:r>
              <a:rPr lang="cs-CZ" sz="2400" b="1" dirty="0">
                <a:solidFill>
                  <a:srgbClr val="FF0000"/>
                </a:solidFill>
              </a:rPr>
              <a:t>Do 10.9.2025 a u HTA od 2. ročníku do 24.9.2025 </a:t>
            </a:r>
            <a:r>
              <a:rPr lang="cs-CZ" sz="2400" b="1" dirty="0"/>
              <a:t>třídní učitelé zašlou na e-mail: </a:t>
            </a:r>
            <a:r>
              <a:rPr lang="cs-CZ" sz="2400" b="1" dirty="0">
                <a:solidFill>
                  <a:srgbClr val="FF0000"/>
                </a:solidFill>
                <a:hlinkClick r:id="rId2"/>
              </a:rPr>
              <a:t>tkacova.nela@dakol-karvina.cz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/>
              <a:t>seznam žáků, kteří budou chtít využívat školní autobus (tak, aby mohly být </a:t>
            </a:r>
            <a:r>
              <a:rPr lang="cs-CZ" sz="2400" b="1" dirty="0">
                <a:solidFill>
                  <a:srgbClr val="FF0000"/>
                </a:solidFill>
              </a:rPr>
              <a:t>12.9.2025 a 26.9.2025 (HTA od 2. ročníku) </a:t>
            </a:r>
            <a:r>
              <a:rPr lang="cs-CZ" sz="2400" b="1" dirty="0"/>
              <a:t>připraveny průkazky k vydávání)</a:t>
            </a:r>
          </a:p>
          <a:p>
            <a:endParaRPr lang="cs-CZ" sz="2400" b="1" dirty="0"/>
          </a:p>
          <a:p>
            <a:r>
              <a:rPr lang="cs-CZ" sz="2400" b="1" dirty="0"/>
              <a:t>Třídní učitelé informují žáky o nutnosti uhradit jízdné do </a:t>
            </a:r>
            <a:r>
              <a:rPr lang="cs-CZ" sz="2400" b="1" dirty="0">
                <a:solidFill>
                  <a:srgbClr val="FF0000"/>
                </a:solidFill>
              </a:rPr>
              <a:t>12.9.2025 a u HTA od 2. ročníku do 26.9.2025, jinak jim nebude jízdenka vydána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101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78497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Jízdní řád – ranní rozvoz žáků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11256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7:00	Havířov - parkoviště u Tesca	 - odjezd</a:t>
            </a:r>
          </a:p>
          <a:p>
            <a:pPr marL="0" indent="0">
              <a:buNone/>
            </a:pPr>
            <a:r>
              <a:rPr lang="cs-CZ" dirty="0"/>
              <a:t>                    žáků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429000"/>
            <a:ext cx="5771228" cy="2843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4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 žáků z Havířova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7:15  zastávka před školní budovou v Orlové – výstup žáků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70" y="2996952"/>
            <a:ext cx="6722159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47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Nástup žáků z Orlové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7:20 zastávka STS – nástup žáků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19373"/>
            <a:ext cx="6243105" cy="30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773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Nástup žáků směr Petrovice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7:25  zastávka Dětmarovice - Obecní úřad – nástup žáků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https://www.detmarovice.cz/images/box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86397"/>
            <a:ext cx="6120680" cy="3239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553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 txBox="1">
            <a:spLocks/>
          </p:cNvSpPr>
          <p:nvPr/>
        </p:nvSpPr>
        <p:spPr>
          <a:xfrm>
            <a:off x="683568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7:28  zastávka Dětmarovice – Motorest – nástup žáků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https://d48-a.sdn.cz/d_48/c_img_gX_g/jpTqY.jpeg?fl=res,500,500,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60" y="2132856"/>
            <a:ext cx="5544616" cy="373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002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Příjezd Petrovice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7.45 Petrovice u Karviné, škola – příjezd žáků</a:t>
            </a:r>
          </a:p>
        </p:txBody>
      </p:sp>
      <p:pic>
        <p:nvPicPr>
          <p:cNvPr id="4098" name="Picture 2" descr="\\100skoly\skoly\Fotografie\Budovy škol, dílen, posilovna, telocvična, jídelny, recepce\PETROVICE\Budova školy po zateplení 2011\září 2011\IMG_23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36912"/>
            <a:ext cx="4496048" cy="337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320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Odpolední rozvoz žáků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14:35 nástup před vrátnicí v Petrovicích</a:t>
            </a:r>
          </a:p>
          <a:p>
            <a:r>
              <a:rPr lang="cs-CZ" dirty="0"/>
              <a:t>14:45 výstup zastávka Dětmarovice - Motorest</a:t>
            </a:r>
          </a:p>
          <a:p>
            <a:r>
              <a:rPr lang="cs-CZ" dirty="0"/>
              <a:t>14:48 výstup zastávka Dětmarovice - Obecní úřad</a:t>
            </a:r>
          </a:p>
          <a:p>
            <a:r>
              <a:rPr lang="cs-CZ" dirty="0"/>
              <a:t>14:53 výstup zastávka Orlová - Nemocnice</a:t>
            </a:r>
          </a:p>
          <a:p>
            <a:r>
              <a:rPr lang="cs-CZ" dirty="0"/>
              <a:t>14:55 výstup a nástup před školou v Orlové  </a:t>
            </a:r>
          </a:p>
          <a:p>
            <a:r>
              <a:rPr lang="cs-CZ"/>
              <a:t>15:10 </a:t>
            </a:r>
            <a:r>
              <a:rPr lang="cs-CZ" dirty="0"/>
              <a:t>výstup na parkovišti u TESCA v Havířově</a:t>
            </a:r>
          </a:p>
          <a:p>
            <a:endParaRPr lang="cs-CZ" dirty="0"/>
          </a:p>
          <a:p>
            <a:r>
              <a:rPr lang="cs-CZ" dirty="0"/>
              <a:t>Ranní i odpolední odjezd autobusu může být upravován v závislosti na změnách v RH.</a:t>
            </a:r>
          </a:p>
          <a:p>
            <a:r>
              <a:rPr lang="cs-CZ" dirty="0"/>
              <a:t>Žáci budou vždy včas informování min. týden dopředu.</a:t>
            </a:r>
          </a:p>
        </p:txBody>
      </p:sp>
    </p:spTree>
    <p:extLst>
      <p:ext uri="{BB962C8B-B14F-4D97-AF65-F5344CB8AC3E}">
        <p14:creationId xmlns:p14="http://schemas.microsoft.com/office/powerpoint/2010/main" val="3891855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200" dirty="0"/>
              <a:t>Informace k výdeji jízdenek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3204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5200" dirty="0"/>
              <a:t>1.    </a:t>
            </a:r>
            <a:r>
              <a:rPr lang="cs-CZ" sz="3500" dirty="0"/>
              <a:t>   </a:t>
            </a:r>
            <a:r>
              <a:rPr lang="cs-CZ" sz="6400" dirty="0"/>
              <a:t>Cena jízdenky </a:t>
            </a:r>
            <a:r>
              <a:rPr lang="cs-CZ" sz="6400" b="1" dirty="0">
                <a:solidFill>
                  <a:srgbClr val="FF0000"/>
                </a:solidFill>
              </a:rPr>
              <a:t>200,- Kč/měsíc, tj. 1000,- Kč/pololetí</a:t>
            </a:r>
            <a:r>
              <a:rPr lang="cs-CZ" sz="6400" dirty="0">
                <a:solidFill>
                  <a:srgbClr val="FF0000"/>
                </a:solidFill>
              </a:rPr>
              <a:t>. </a:t>
            </a:r>
            <a:r>
              <a:rPr lang="cs-CZ" sz="6400" dirty="0"/>
              <a:t>Prodávat se budou jízdenky na celá pololetí. </a:t>
            </a:r>
          </a:p>
          <a:p>
            <a:pPr marL="0" indent="0">
              <a:buNone/>
            </a:pPr>
            <a:r>
              <a:rPr lang="cs-CZ" sz="6400" dirty="0"/>
              <a:t>        V případě, že si žák zakoupí jízdenku např. až v říjnu, zaplatí o 200,- Kč méně. </a:t>
            </a:r>
          </a:p>
          <a:p>
            <a:pPr marL="0" indent="0">
              <a:buNone/>
            </a:pPr>
            <a:endParaRPr lang="cs-CZ" sz="6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6400" dirty="0"/>
              <a:t>2.     Při ztrátě jízdenky si musí žák/student zakoupit novou jízdenku. Za vydání nové jízdenky zaplatí   </a:t>
            </a:r>
          </a:p>
          <a:p>
            <a:pPr marL="0" indent="0">
              <a:buNone/>
            </a:pPr>
            <a:r>
              <a:rPr lang="cs-CZ" sz="6400" b="1" dirty="0">
                <a:solidFill>
                  <a:srgbClr val="FF0000"/>
                </a:solidFill>
              </a:rPr>
              <a:t>         poplatek v částce 20,- Kč</a:t>
            </a:r>
            <a:r>
              <a:rPr lang="cs-CZ" sz="6400" dirty="0"/>
              <a:t>.</a:t>
            </a:r>
          </a:p>
          <a:p>
            <a:pPr marL="0" indent="0">
              <a:buNone/>
            </a:pPr>
            <a:endParaRPr lang="cs-CZ" sz="6400" dirty="0"/>
          </a:p>
          <a:p>
            <a:pPr marL="0" indent="0">
              <a:buNone/>
            </a:pPr>
            <a:r>
              <a:rPr lang="cs-CZ" sz="6400" dirty="0"/>
              <a:t>3.     Na každé pololetí je jízdenka vydávána v jiné barvě.</a:t>
            </a:r>
          </a:p>
          <a:p>
            <a:pPr marL="0" indent="0">
              <a:buNone/>
            </a:pPr>
            <a:endParaRPr lang="cs-CZ" sz="6400" dirty="0"/>
          </a:p>
          <a:p>
            <a:pPr marL="0" indent="0">
              <a:buNone/>
            </a:pPr>
            <a:r>
              <a:rPr lang="cs-CZ" sz="6400" dirty="0"/>
              <a:t>4.     Žáci zaplatí za jízdenku </a:t>
            </a:r>
            <a:r>
              <a:rPr lang="cs-CZ" sz="6400" b="1" u="sng" dirty="0">
                <a:solidFill>
                  <a:srgbClr val="FF0000"/>
                </a:solidFill>
              </a:rPr>
              <a:t>bezhotovostně</a:t>
            </a:r>
            <a:r>
              <a:rPr lang="cs-CZ" sz="6400" dirty="0"/>
              <a:t> (bankovním převodem, hotovostním vkladem v bance,         </a:t>
            </a:r>
          </a:p>
          <a:p>
            <a:pPr marL="0" indent="0">
              <a:buNone/>
            </a:pPr>
            <a:r>
              <a:rPr lang="cs-CZ" sz="6400" dirty="0"/>
              <a:t>        poštovnou složenkou) na bankovní účet školy.</a:t>
            </a:r>
          </a:p>
          <a:p>
            <a:pPr marL="0" indent="0">
              <a:buNone/>
            </a:pPr>
            <a:endParaRPr lang="cs-CZ" sz="6400" dirty="0"/>
          </a:p>
          <a:p>
            <a:pPr marL="0" indent="0">
              <a:buNone/>
            </a:pPr>
            <a:r>
              <a:rPr lang="cs-CZ" sz="6400" dirty="0"/>
              <a:t>5.     Vydávat jízdenky na základě úhrady budou:    Ing. Nikola Kusová – Petrovice </a:t>
            </a:r>
          </a:p>
          <a:p>
            <a:pPr marL="0" indent="0">
              <a:buNone/>
            </a:pPr>
            <a:r>
              <a:rPr lang="cs-CZ" sz="6400" dirty="0"/>
              <a:t>				          p. Lenka Kekláková – Orlová</a:t>
            </a:r>
          </a:p>
          <a:p>
            <a:pPr marL="0" indent="0">
              <a:buNone/>
            </a:pPr>
            <a:r>
              <a:rPr lang="cs-CZ" sz="6400" dirty="0"/>
              <a:t>				          Bc. Kateřina Lankočí – Havířov</a:t>
            </a:r>
          </a:p>
          <a:p>
            <a:pPr marL="0" indent="0">
              <a:buNone/>
            </a:pPr>
            <a:endParaRPr lang="cs-CZ" sz="6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6400" dirty="0"/>
              <a:t>6.     Ing. Kusová vede celkovou evidenci plateb za jízdenky a evidenci jízdenek za všechna střediska</a:t>
            </a:r>
          </a:p>
          <a:p>
            <a:pPr marL="0" indent="0">
              <a:buNone/>
            </a:pPr>
            <a:endParaRPr lang="cs-CZ" sz="6000" dirty="0"/>
          </a:p>
          <a:p>
            <a:pPr marL="0" indent="0" algn="ctr">
              <a:buNone/>
            </a:pPr>
            <a:endParaRPr lang="cs-CZ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309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502</Words>
  <Application>Microsoft Office PowerPoint</Application>
  <PresentationFormat>Předvádění na obrazovce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Školní autobus DAKOL</vt:lpstr>
      <vt:lpstr>Jízdní řád – ranní rozvoz žáků</vt:lpstr>
      <vt:lpstr>Výstup žáků z Havířova</vt:lpstr>
      <vt:lpstr>Nástup žáků z Orlové</vt:lpstr>
      <vt:lpstr>Nástup žáků směr Petrovice</vt:lpstr>
      <vt:lpstr>Prezentace aplikace PowerPoint</vt:lpstr>
      <vt:lpstr>Příjezd Petrovice</vt:lpstr>
      <vt:lpstr>Odpolední rozvoz žáků </vt:lpstr>
      <vt:lpstr>Informace k výdeji jízdenek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Školní autobus DAKOL</dc:title>
  <dc:creator>Smetana Frantisek</dc:creator>
  <cp:lastModifiedBy>Monika Mazurková</cp:lastModifiedBy>
  <cp:revision>76</cp:revision>
  <cp:lastPrinted>2016-08-03T08:57:19Z</cp:lastPrinted>
  <dcterms:created xsi:type="dcterms:W3CDTF">2015-08-19T08:22:02Z</dcterms:created>
  <dcterms:modified xsi:type="dcterms:W3CDTF">2026-01-12T10:35:30Z</dcterms:modified>
</cp:coreProperties>
</file>