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4" r:id="rId6"/>
    <p:sldId id="267" r:id="rId7"/>
    <p:sldId id="260" r:id="rId8"/>
    <p:sldId id="261" r:id="rId9"/>
    <p:sldId id="262" r:id="rId10"/>
    <p:sldId id="265" r:id="rId11"/>
    <p:sldId id="266" r:id="rId12"/>
  </p:sldIdLst>
  <p:sldSz cx="9144000" cy="6858000" type="screen4x3"/>
  <p:notesSz cx="6794500" cy="99314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1522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E28F-1E1A-40AA-B406-15011D9D6E7D}" type="datetimeFigureOut">
              <a:rPr lang="cs-CZ" smtClean="0"/>
              <a:t>11.08.2025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A0A4-2C98-47AA-8BF8-E87D0ADF4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786130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E28F-1E1A-40AA-B406-15011D9D6E7D}" type="datetimeFigureOut">
              <a:rPr lang="cs-CZ" smtClean="0"/>
              <a:t>11.08.2025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A0A4-2C98-47AA-8BF8-E87D0ADF4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48061808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E28F-1E1A-40AA-B406-15011D9D6E7D}" type="datetimeFigureOut">
              <a:rPr lang="cs-CZ" smtClean="0"/>
              <a:t>11.08.2025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A0A4-2C98-47AA-8BF8-E87D0ADF4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37369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E28F-1E1A-40AA-B406-15011D9D6E7D}" type="datetimeFigureOut">
              <a:rPr lang="cs-CZ" smtClean="0"/>
              <a:t>11.08.2025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A0A4-2C98-47AA-8BF8-E87D0ADF4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34434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E28F-1E1A-40AA-B406-15011D9D6E7D}" type="datetimeFigureOut">
              <a:rPr lang="cs-CZ" smtClean="0"/>
              <a:t>11.08.2025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A0A4-2C98-47AA-8BF8-E87D0ADF4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187033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E28F-1E1A-40AA-B406-15011D9D6E7D}" type="datetimeFigureOut">
              <a:rPr lang="cs-CZ" smtClean="0"/>
              <a:t>11.08.2025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A0A4-2C98-47AA-8BF8-E87D0ADF4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3687468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E28F-1E1A-40AA-B406-15011D9D6E7D}" type="datetimeFigureOut">
              <a:rPr lang="cs-CZ" smtClean="0"/>
              <a:t>11.08.2025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A0A4-2C98-47AA-8BF8-E87D0ADF4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666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E28F-1E1A-40AA-B406-15011D9D6E7D}" type="datetimeFigureOut">
              <a:rPr lang="cs-CZ" smtClean="0"/>
              <a:t>11.08.2025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A0A4-2C98-47AA-8BF8-E87D0ADF4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198904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E28F-1E1A-40AA-B406-15011D9D6E7D}" type="datetimeFigureOut">
              <a:rPr lang="cs-CZ" smtClean="0"/>
              <a:t>11.08.2025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A0A4-2C98-47AA-8BF8-E87D0ADF4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5742835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E28F-1E1A-40AA-B406-15011D9D6E7D}" type="datetimeFigureOut">
              <a:rPr lang="cs-CZ" smtClean="0"/>
              <a:t>11.08.2025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A0A4-2C98-47AA-8BF8-E87D0ADF4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060356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18E28F-1E1A-40AA-B406-15011D9D6E7D}" type="datetimeFigureOut">
              <a:rPr lang="cs-CZ" smtClean="0"/>
              <a:t>11.08.2025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F3A0A4-2C98-47AA-8BF8-E87D0ADF4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72763378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E18E28F-1E1A-40AA-B406-15011D9D6E7D}" type="datetimeFigureOut">
              <a:rPr lang="cs-CZ" smtClean="0"/>
              <a:t>11.08.2025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F3A0A4-2C98-47AA-8BF8-E87D0ADF41F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38559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mailto:tkacova.nela@dakol-karvina.cz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76207" y="332656"/>
            <a:ext cx="7772400" cy="1296143"/>
          </a:xfrm>
        </p:spPr>
        <p:txBody>
          <a:bodyPr>
            <a:normAutofit/>
          </a:bodyPr>
          <a:lstStyle/>
          <a:p>
            <a:r>
              <a:rPr lang="cs-CZ" sz="3200" b="1" u="sng" dirty="0"/>
              <a:t>Školní autobus DAKOL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251520" y="1628798"/>
            <a:ext cx="8784976" cy="4968554"/>
          </a:xfrm>
        </p:spPr>
        <p:txBody>
          <a:bodyPr>
            <a:normAutofit/>
          </a:bodyPr>
          <a:lstStyle/>
          <a:p>
            <a:r>
              <a:rPr lang="cs-CZ" sz="2800" dirty="0">
                <a:solidFill>
                  <a:srgbClr val="002060"/>
                </a:solidFill>
              </a:rPr>
              <a:t>Školní autobus bude provozován ve dnech vyučování na trase Havířov – Orlová – Petrovice a zpět, a to </a:t>
            </a:r>
          </a:p>
          <a:p>
            <a:r>
              <a:rPr lang="cs-CZ" sz="2800" b="1" u="sng" dirty="0">
                <a:solidFill>
                  <a:srgbClr val="FF0000"/>
                </a:solidFill>
              </a:rPr>
              <a:t>od 2. 9. 2025</a:t>
            </a:r>
            <a:endParaRPr lang="cs-CZ" sz="2800" dirty="0">
              <a:solidFill>
                <a:srgbClr val="FF0000"/>
              </a:solidFill>
            </a:endParaRPr>
          </a:p>
          <a:p>
            <a:endParaRPr lang="cs-CZ" dirty="0">
              <a:solidFill>
                <a:srgbClr val="002060"/>
              </a:solidFill>
            </a:endParaRPr>
          </a:p>
          <a:p>
            <a:r>
              <a:rPr lang="cs-CZ" sz="2800" dirty="0">
                <a:solidFill>
                  <a:srgbClr val="002060"/>
                </a:solidFill>
              </a:rPr>
              <a:t>Informace o provozu školního autobusu umístěny na webu školy: </a:t>
            </a:r>
          </a:p>
          <a:p>
            <a:r>
              <a:rPr lang="cs-CZ" sz="2300" u="sng" dirty="0">
                <a:solidFill>
                  <a:srgbClr val="FF0000"/>
                </a:solidFill>
              </a:rPr>
              <a:t>www.dakol-karvina.cz/PRO ŽÁKY/Školní autobus</a:t>
            </a:r>
          </a:p>
          <a:p>
            <a:r>
              <a:rPr lang="cs-CZ" sz="2200" dirty="0">
                <a:solidFill>
                  <a:srgbClr val="002060"/>
                </a:solidFill>
              </a:rPr>
              <a:t>Pro pedagogy prezentace dostupná na síti:</a:t>
            </a:r>
          </a:p>
          <a:p>
            <a:r>
              <a:rPr lang="cs-CZ" sz="2300" u="sng" dirty="0">
                <a:solidFill>
                  <a:srgbClr val="FF0000"/>
                </a:solidFill>
              </a:rPr>
              <a:t>\\PET-FS\Skoly\1.Pedagogický pracovník a jeho dokumenty\Školní autobus DAKOL 2025_2026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8194494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620688"/>
            <a:ext cx="8229600" cy="5505475"/>
          </a:xfrm>
        </p:spPr>
        <p:txBody>
          <a:bodyPr>
            <a:normAutofit lnSpcReduction="10000"/>
          </a:bodyPr>
          <a:lstStyle/>
          <a:p>
            <a:endParaRPr lang="cs-CZ" sz="2400" b="1" dirty="0">
              <a:solidFill>
                <a:srgbClr val="FF0000"/>
              </a:solidFill>
            </a:endParaRPr>
          </a:p>
          <a:p>
            <a:endParaRPr lang="cs-CZ" sz="2400" b="1" dirty="0">
              <a:solidFill>
                <a:srgbClr val="FF0000"/>
              </a:solidFill>
            </a:endParaRPr>
          </a:p>
          <a:p>
            <a:r>
              <a:rPr lang="cs-CZ" sz="2400" b="1" dirty="0">
                <a:solidFill>
                  <a:srgbClr val="FF0000"/>
                </a:solidFill>
              </a:rPr>
              <a:t>Do 12.9.2025 a u oboru HTA od 2. ročníku do 26.9.2005 </a:t>
            </a:r>
            <a:r>
              <a:rPr lang="cs-CZ" sz="2400" b="1" dirty="0"/>
              <a:t>mohou žáci využívat školní autobus </a:t>
            </a:r>
            <a:r>
              <a:rPr lang="cs-CZ" sz="2400" b="1" u="sng" dirty="0"/>
              <a:t>bez platné jízdenky</a:t>
            </a:r>
            <a:r>
              <a:rPr lang="cs-CZ" sz="2400" b="1" dirty="0"/>
              <a:t>, po tomto datu již jen s platnou jízdenkou na dané pololetí.</a:t>
            </a:r>
          </a:p>
          <a:p>
            <a:pPr marL="0" indent="0">
              <a:buNone/>
            </a:pPr>
            <a:endParaRPr lang="cs-CZ" sz="2400" b="1" dirty="0">
              <a:solidFill>
                <a:srgbClr val="FF0000"/>
              </a:solidFill>
            </a:endParaRPr>
          </a:p>
          <a:p>
            <a:r>
              <a:rPr lang="cs-CZ" sz="2400" b="1" dirty="0">
                <a:solidFill>
                  <a:srgbClr val="FF0000"/>
                </a:solidFill>
              </a:rPr>
              <a:t>Do 10.9.2025 a u HTA od 2. ročníku do 24.9.2025 </a:t>
            </a:r>
            <a:r>
              <a:rPr lang="cs-CZ" sz="2400" b="1" dirty="0"/>
              <a:t>třídní učitelé zašlou na e-mail: </a:t>
            </a:r>
            <a:r>
              <a:rPr lang="cs-CZ" sz="2400" b="1" dirty="0">
                <a:solidFill>
                  <a:srgbClr val="FF0000"/>
                </a:solidFill>
                <a:hlinkClick r:id="rId2"/>
              </a:rPr>
              <a:t>tkacova.nela@dakol-karvina.cz</a:t>
            </a:r>
            <a:r>
              <a:rPr lang="cs-CZ" sz="2400" b="1" dirty="0">
                <a:solidFill>
                  <a:srgbClr val="FF0000"/>
                </a:solidFill>
              </a:rPr>
              <a:t> </a:t>
            </a:r>
            <a:r>
              <a:rPr lang="cs-CZ" sz="2400" b="1" dirty="0"/>
              <a:t>seznam žáků, kteří budou chtít využívat školní autobus (tak, aby mohly být </a:t>
            </a:r>
            <a:r>
              <a:rPr lang="cs-CZ" sz="2400" b="1" dirty="0">
                <a:solidFill>
                  <a:srgbClr val="FF0000"/>
                </a:solidFill>
              </a:rPr>
              <a:t>12.9.2025 a 26.9.2025 (HTA od 2. ročníku) </a:t>
            </a:r>
            <a:r>
              <a:rPr lang="cs-CZ" sz="2400" b="1" dirty="0"/>
              <a:t>připraveny průkazky k vydávání)</a:t>
            </a:r>
          </a:p>
          <a:p>
            <a:endParaRPr lang="cs-CZ" sz="2400" b="1" dirty="0"/>
          </a:p>
          <a:p>
            <a:r>
              <a:rPr lang="cs-CZ" sz="2400" b="1" dirty="0"/>
              <a:t>Třídní učitelé informují žáky o nutnosti uhradit jízdné do </a:t>
            </a:r>
            <a:r>
              <a:rPr lang="cs-CZ" sz="2400" b="1" dirty="0">
                <a:solidFill>
                  <a:srgbClr val="FF0000"/>
                </a:solidFill>
              </a:rPr>
              <a:t>12.9.2025 a u HTA od 2. ročníku do 26.9.2025, jinak jim nebude jízdenka vydána</a:t>
            </a:r>
          </a:p>
          <a:p>
            <a:endParaRPr lang="cs-CZ" sz="2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endParaRPr lang="cs-CZ" sz="2400" b="1" dirty="0">
              <a:solidFill>
                <a:srgbClr val="FF0000"/>
              </a:solidFill>
            </a:endParaRP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10185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endParaRPr lang="cs-CZ" dirty="0"/>
          </a:p>
          <a:p>
            <a:pPr marL="0" indent="0" algn="ctr">
              <a:buNone/>
            </a:pPr>
            <a:r>
              <a:rPr lang="cs-CZ" dirty="0"/>
              <a:t>Děkuji za pozornost</a:t>
            </a:r>
          </a:p>
        </p:txBody>
      </p:sp>
    </p:spTree>
    <p:extLst>
      <p:ext uri="{BB962C8B-B14F-4D97-AF65-F5344CB8AC3E}">
        <p14:creationId xmlns:p14="http://schemas.microsoft.com/office/powerpoint/2010/main" val="3784972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Jízdní řád – ranní rozvoz žáků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340768"/>
            <a:ext cx="8363272" cy="5112568"/>
          </a:xfrm>
        </p:spPr>
        <p:txBody>
          <a:bodyPr/>
          <a:lstStyle/>
          <a:p>
            <a:pPr marL="0" indent="0">
              <a:buNone/>
            </a:pPr>
            <a:endParaRPr lang="cs-CZ" dirty="0"/>
          </a:p>
          <a:p>
            <a:r>
              <a:rPr lang="cs-CZ" dirty="0"/>
              <a:t>7:00	Havířov - parkoviště u Tesca	 - odjezd</a:t>
            </a:r>
          </a:p>
          <a:p>
            <a:pPr marL="0" indent="0">
              <a:buNone/>
            </a:pPr>
            <a:r>
              <a:rPr lang="cs-CZ" dirty="0"/>
              <a:t>                    žáků</a:t>
            </a: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39752" y="3429000"/>
            <a:ext cx="5771228" cy="284379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134503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Výstup žáků z Havířova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7:15  zastávka před školní budovou v Orlové – výstup žáků</a:t>
            </a:r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46970" y="2996952"/>
            <a:ext cx="6722159" cy="331236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155147882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Nástup žáků z Orlové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7:20 zastávka STS – nástup žáků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2619373"/>
            <a:ext cx="6243105" cy="30763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10877390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Nástup žáků směr Petrovice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7:25  zastávka Dětmarovice - Obecní úřad – nástup žáků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5" name="Obrázek 4" descr="https://www.detmarovice.cz/images/box2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2886397"/>
            <a:ext cx="6120680" cy="323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0655301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obsah 2"/>
          <p:cNvSpPr txBox="1">
            <a:spLocks/>
          </p:cNvSpPr>
          <p:nvPr/>
        </p:nvSpPr>
        <p:spPr>
          <a:xfrm>
            <a:off x="683568" y="980728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342900" indent="-3429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3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–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»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spcBef>
                <a:spcPct val="200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cs-CZ" dirty="0"/>
              <a:t>7:28  zastávka Dětmarovice – Motorest – nástup žáků</a:t>
            </a:r>
          </a:p>
          <a:p>
            <a:pPr marL="0" indent="0">
              <a:buNone/>
            </a:pPr>
            <a:endParaRPr lang="cs-CZ" dirty="0"/>
          </a:p>
        </p:txBody>
      </p:sp>
      <p:pic>
        <p:nvPicPr>
          <p:cNvPr id="1026" name="Picture 2" descr="https://d48-a.sdn.cz/d_48/c_img_gX_g/jpTqY.jpeg?fl=res,500,500,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26060" y="2132856"/>
            <a:ext cx="5544616" cy="37370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12100270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Příjezd Petrovice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7.45 Petrovice u Karviné, škola – příjezd žáků</a:t>
            </a:r>
          </a:p>
        </p:txBody>
      </p:sp>
      <p:pic>
        <p:nvPicPr>
          <p:cNvPr id="4098" name="Picture 2" descr="\\100skoly\skoly\Fotografie\Budovy škol, dílen, posilovna, telocvična, jídelny, recepce\PETROVICE\Budova školy po zateplení 2011\září 2011\IMG_2347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2636912"/>
            <a:ext cx="4496048" cy="33720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53207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/>
              <a:t>Odpolední rozvoz žáků 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/>
              <a:t>14:45 nástup před vrátnicí v Petrovicích</a:t>
            </a:r>
          </a:p>
          <a:p>
            <a:r>
              <a:rPr lang="cs-CZ" dirty="0"/>
              <a:t>14:55 výstup zastávka Dětmarovice - Motorest</a:t>
            </a:r>
          </a:p>
          <a:p>
            <a:r>
              <a:rPr lang="cs-CZ" dirty="0"/>
              <a:t>14:58 výstup zastávka Dětmarovice - Obecní úřad</a:t>
            </a:r>
          </a:p>
          <a:p>
            <a:r>
              <a:rPr lang="cs-CZ" dirty="0"/>
              <a:t>15:03 výstup zastávka Orlová - Nemocnice</a:t>
            </a:r>
          </a:p>
          <a:p>
            <a:r>
              <a:rPr lang="cs-CZ" dirty="0"/>
              <a:t>15:05 výstup a nástup před školou v Orlové  </a:t>
            </a:r>
          </a:p>
          <a:p>
            <a:r>
              <a:rPr lang="cs-CZ" dirty="0"/>
              <a:t>15:20 výstup na parkovišti u TESCA v Havířově</a:t>
            </a:r>
          </a:p>
          <a:p>
            <a:endParaRPr lang="cs-CZ" dirty="0"/>
          </a:p>
          <a:p>
            <a:r>
              <a:rPr lang="cs-CZ" dirty="0"/>
              <a:t>Ranní i odpolední odjezd autobusu může být upravován v závislosti na změnách v RH.</a:t>
            </a:r>
          </a:p>
          <a:p>
            <a:r>
              <a:rPr lang="cs-CZ" dirty="0"/>
              <a:t>Žáci budou vždy včas informování min. týden dopředu.</a:t>
            </a:r>
          </a:p>
        </p:txBody>
      </p:sp>
    </p:spTree>
    <p:extLst>
      <p:ext uri="{BB962C8B-B14F-4D97-AF65-F5344CB8AC3E}">
        <p14:creationId xmlns:p14="http://schemas.microsoft.com/office/powerpoint/2010/main" val="389185535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/>
          </a:bodyPr>
          <a:lstStyle/>
          <a:p>
            <a:r>
              <a:rPr lang="cs-CZ" sz="3200" dirty="0"/>
              <a:t>Informace k výdeji jízdenek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23528" y="1340768"/>
            <a:ext cx="8640960" cy="4320480"/>
          </a:xfrm>
        </p:spPr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cs-CZ" sz="5200" dirty="0"/>
              <a:t>1.    </a:t>
            </a:r>
            <a:r>
              <a:rPr lang="cs-CZ" sz="3500" dirty="0"/>
              <a:t>   </a:t>
            </a:r>
            <a:r>
              <a:rPr lang="cs-CZ" sz="6400" dirty="0"/>
              <a:t>Cena jízdenky </a:t>
            </a:r>
            <a:r>
              <a:rPr lang="cs-CZ" sz="6400" b="1" dirty="0">
                <a:solidFill>
                  <a:srgbClr val="FF0000"/>
                </a:solidFill>
              </a:rPr>
              <a:t>200,- Kč/měsíc, tj. 1000,- Kč/pololetí</a:t>
            </a:r>
            <a:r>
              <a:rPr lang="cs-CZ" sz="6400" dirty="0">
                <a:solidFill>
                  <a:srgbClr val="FF0000"/>
                </a:solidFill>
              </a:rPr>
              <a:t>. </a:t>
            </a:r>
            <a:r>
              <a:rPr lang="cs-CZ" sz="6400" dirty="0"/>
              <a:t>Prodávat se budou jízdenky na celá pololetí. </a:t>
            </a:r>
          </a:p>
          <a:p>
            <a:pPr marL="0" indent="0">
              <a:buNone/>
            </a:pPr>
            <a:r>
              <a:rPr lang="cs-CZ" sz="6400" dirty="0"/>
              <a:t>        V případě, že si žák zakoupí jízdenku např. až v říjnu, zaplatí o 200,- Kč méně. </a:t>
            </a:r>
          </a:p>
          <a:p>
            <a:pPr marL="0" indent="0">
              <a:buNone/>
            </a:pPr>
            <a:endParaRPr lang="cs-CZ" sz="6400" b="1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6400" dirty="0"/>
              <a:t>2.     Při ztrátě jízdenky si musí žák/student zakoupit novou jízdenku. Za vydání nové jízdenky zaplatí   </a:t>
            </a:r>
          </a:p>
          <a:p>
            <a:pPr marL="0" indent="0">
              <a:buNone/>
            </a:pPr>
            <a:r>
              <a:rPr lang="cs-CZ" sz="6400" b="1" dirty="0">
                <a:solidFill>
                  <a:srgbClr val="FF0000"/>
                </a:solidFill>
              </a:rPr>
              <a:t>         poplatek v částce 20,- Kč</a:t>
            </a:r>
            <a:r>
              <a:rPr lang="cs-CZ" sz="6400" dirty="0"/>
              <a:t>.</a:t>
            </a:r>
          </a:p>
          <a:p>
            <a:pPr marL="0" indent="0">
              <a:buNone/>
            </a:pPr>
            <a:endParaRPr lang="cs-CZ" sz="6400" dirty="0"/>
          </a:p>
          <a:p>
            <a:pPr marL="0" indent="0">
              <a:buNone/>
            </a:pPr>
            <a:r>
              <a:rPr lang="cs-CZ" sz="6400" dirty="0"/>
              <a:t>3.     Na každé pololetí je jízdenka vydávána v jiné barvě.</a:t>
            </a:r>
          </a:p>
          <a:p>
            <a:pPr marL="0" indent="0">
              <a:buNone/>
            </a:pPr>
            <a:endParaRPr lang="cs-CZ" sz="6400" dirty="0"/>
          </a:p>
          <a:p>
            <a:pPr marL="0" indent="0">
              <a:buNone/>
            </a:pPr>
            <a:r>
              <a:rPr lang="cs-CZ" sz="6400" dirty="0"/>
              <a:t>4.     Žáci zaplatí za jízdenku </a:t>
            </a:r>
            <a:r>
              <a:rPr lang="cs-CZ" sz="6400" b="1" u="sng" dirty="0">
                <a:solidFill>
                  <a:srgbClr val="FF0000"/>
                </a:solidFill>
              </a:rPr>
              <a:t>bezhotovostně</a:t>
            </a:r>
            <a:r>
              <a:rPr lang="cs-CZ" sz="6400" dirty="0"/>
              <a:t> (bankovním převodem, hotovostním vkladem v bance,         </a:t>
            </a:r>
          </a:p>
          <a:p>
            <a:pPr marL="0" indent="0">
              <a:buNone/>
            </a:pPr>
            <a:r>
              <a:rPr lang="cs-CZ" sz="6400" dirty="0"/>
              <a:t>        poštovnou složenkou) na bankovní účet školy.</a:t>
            </a:r>
          </a:p>
          <a:p>
            <a:pPr marL="0" indent="0">
              <a:buNone/>
            </a:pPr>
            <a:endParaRPr lang="cs-CZ" sz="6400" dirty="0"/>
          </a:p>
          <a:p>
            <a:pPr marL="0" indent="0">
              <a:buNone/>
            </a:pPr>
            <a:r>
              <a:rPr lang="cs-CZ" sz="6400" dirty="0"/>
              <a:t>5.     Vydávat jízdenky na základě úhrady budou:    Ing. Nikola Kusová – Petrovice </a:t>
            </a:r>
          </a:p>
          <a:p>
            <a:pPr marL="0" indent="0">
              <a:buNone/>
            </a:pPr>
            <a:r>
              <a:rPr lang="cs-CZ" sz="6400" dirty="0"/>
              <a:t>				          p. Lenka Kekláková – Orlová</a:t>
            </a:r>
          </a:p>
          <a:p>
            <a:pPr marL="0" indent="0">
              <a:buNone/>
            </a:pPr>
            <a:r>
              <a:rPr lang="cs-CZ" sz="6400" dirty="0"/>
              <a:t>				          Bc. Kateřina Lankočí – Havířov</a:t>
            </a:r>
          </a:p>
          <a:p>
            <a:pPr marL="0" indent="0">
              <a:buNone/>
            </a:pPr>
            <a:endParaRPr lang="cs-CZ" sz="6400" dirty="0">
              <a:solidFill>
                <a:srgbClr val="FF0000"/>
              </a:solidFill>
            </a:endParaRPr>
          </a:p>
          <a:p>
            <a:pPr marL="0" indent="0">
              <a:buNone/>
            </a:pPr>
            <a:r>
              <a:rPr lang="cs-CZ" sz="6400" dirty="0"/>
              <a:t>6.     Ing. Kusová vede celkovou evidenci plateb za jízdenky a evidenci jízdenek za všechna střediska</a:t>
            </a:r>
          </a:p>
          <a:p>
            <a:pPr marL="0" indent="0">
              <a:buNone/>
            </a:pPr>
            <a:endParaRPr lang="cs-CZ" sz="6000" dirty="0"/>
          </a:p>
          <a:p>
            <a:pPr marL="0" indent="0" algn="ctr">
              <a:buNone/>
            </a:pPr>
            <a:endParaRPr lang="cs-CZ" sz="60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103094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ystému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750</TotalTime>
  <Words>502</Words>
  <Application>Microsoft Office PowerPoint</Application>
  <PresentationFormat>Předvádění na obrazovce (4:3)</PresentationFormat>
  <Paragraphs>60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4" baseType="lpstr">
      <vt:lpstr>Arial</vt:lpstr>
      <vt:lpstr>Calibri</vt:lpstr>
      <vt:lpstr>Motiv systému Office</vt:lpstr>
      <vt:lpstr>Školní autobus DAKOL</vt:lpstr>
      <vt:lpstr>Jízdní řád – ranní rozvoz žáků</vt:lpstr>
      <vt:lpstr>Výstup žáků z Havířova</vt:lpstr>
      <vt:lpstr>Nástup žáků z Orlové</vt:lpstr>
      <vt:lpstr>Nástup žáků směr Petrovice</vt:lpstr>
      <vt:lpstr>Prezentace aplikace PowerPoint</vt:lpstr>
      <vt:lpstr>Příjezd Petrovice</vt:lpstr>
      <vt:lpstr>Odpolední rozvoz žáků </vt:lpstr>
      <vt:lpstr>Informace k výdeji jízdenek</vt:lpstr>
      <vt:lpstr>Prezentace aplikace PowerPoint</vt:lpstr>
      <vt:lpstr>Prezentace aplikace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Školní autobus DAKOL</dc:title>
  <dc:creator>Smetana Frantisek</dc:creator>
  <cp:lastModifiedBy>Monika Mazurková</cp:lastModifiedBy>
  <cp:revision>74</cp:revision>
  <cp:lastPrinted>2016-08-03T08:57:19Z</cp:lastPrinted>
  <dcterms:created xsi:type="dcterms:W3CDTF">2015-08-19T08:22:02Z</dcterms:created>
  <dcterms:modified xsi:type="dcterms:W3CDTF">2025-08-11T08:07:17Z</dcterms:modified>
</cp:coreProperties>
</file>