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7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9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8001-3B0F-4488-9A98-9AD10410C6B4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25BDF-2E36-485F-B48C-73A6E6C5C8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0639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8001-3B0F-4488-9A98-9AD10410C6B4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25BDF-2E36-485F-B48C-73A6E6C5C8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7080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8001-3B0F-4488-9A98-9AD10410C6B4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25BDF-2E36-485F-B48C-73A6E6C5C8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3844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8001-3B0F-4488-9A98-9AD10410C6B4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25BDF-2E36-485F-B48C-73A6E6C5C8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8632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8001-3B0F-4488-9A98-9AD10410C6B4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25BDF-2E36-485F-B48C-73A6E6C5C8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2659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8001-3B0F-4488-9A98-9AD10410C6B4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25BDF-2E36-485F-B48C-73A6E6C5C8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8237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8001-3B0F-4488-9A98-9AD10410C6B4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25BDF-2E36-485F-B48C-73A6E6C5C8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3356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8001-3B0F-4488-9A98-9AD10410C6B4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25BDF-2E36-485F-B48C-73A6E6C5C8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128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8001-3B0F-4488-9A98-9AD10410C6B4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25BDF-2E36-485F-B48C-73A6E6C5C8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2565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8001-3B0F-4488-9A98-9AD10410C6B4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25BDF-2E36-485F-B48C-73A6E6C5C8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2900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8001-3B0F-4488-9A98-9AD10410C6B4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25BDF-2E36-485F-B48C-73A6E6C5C8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7235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18001-3B0F-4488-9A98-9AD10410C6B4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25BDF-2E36-485F-B48C-73A6E6C5C8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6577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079345" cy="3957637"/>
          </a:xfrm>
        </p:spPr>
        <p:txBody>
          <a:bodyPr>
            <a:normAutofit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Projekt Erasmus Malaga</a:t>
            </a:r>
            <a:endParaRPr lang="cs-CZ" dirty="0"/>
          </a:p>
        </p:txBody>
      </p:sp>
      <p:pic>
        <p:nvPicPr>
          <p:cNvPr id="1026" name="Picture 2" descr="https://www.dakol-karvina.cz/base/files/images/91810/56175-CS-Funded-by-the-EU_P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61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9420"/>
          </a:xfrm>
        </p:spPr>
        <p:txBody>
          <a:bodyPr/>
          <a:lstStyle/>
          <a:p>
            <a:r>
              <a:rPr lang="cs-CZ" dirty="0" smtClean="0"/>
              <a:t>Průběh dne v mateřských školách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" t="22356" r="-359" b="539"/>
          <a:stretch/>
        </p:blipFill>
        <p:spPr>
          <a:xfrm>
            <a:off x="660977" y="1154546"/>
            <a:ext cx="5143500" cy="528781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597" y="1168400"/>
            <a:ext cx="3945082" cy="52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6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4002"/>
          </a:xfrm>
        </p:spPr>
        <p:txBody>
          <a:bodyPr/>
          <a:lstStyle/>
          <a:p>
            <a:r>
              <a:rPr lang="cs-CZ" dirty="0" smtClean="0"/>
              <a:t>Průběh dne v mateřských školách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4" b="6262"/>
          <a:stretch/>
        </p:blipFill>
        <p:spPr>
          <a:xfrm>
            <a:off x="1107786" y="1394691"/>
            <a:ext cx="3086100" cy="478443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770" y="1099128"/>
            <a:ext cx="4167780" cy="560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8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602"/>
          </a:xfrm>
        </p:spPr>
        <p:txBody>
          <a:bodyPr/>
          <a:lstStyle/>
          <a:p>
            <a:r>
              <a:rPr lang="cs-CZ" dirty="0" smtClean="0"/>
              <a:t>Průběh dne v mateřských školách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2"/>
          <a:stretch/>
        </p:blipFill>
        <p:spPr>
          <a:xfrm>
            <a:off x="217633" y="1330036"/>
            <a:ext cx="4256532" cy="429952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 t="30437" r="12121" b="7476"/>
          <a:stretch/>
        </p:blipFill>
        <p:spPr>
          <a:xfrm>
            <a:off x="4935394" y="1616362"/>
            <a:ext cx="6715900" cy="369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0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1109" y="328180"/>
            <a:ext cx="10515600" cy="955675"/>
          </a:xfrm>
        </p:spPr>
        <p:txBody>
          <a:bodyPr/>
          <a:lstStyle/>
          <a:p>
            <a:r>
              <a:rPr lang="cs-CZ" dirty="0" smtClean="0"/>
              <a:t>Řízené činnosti realizované během dnů stáže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r="13007"/>
          <a:stretch/>
        </p:blipFill>
        <p:spPr>
          <a:xfrm>
            <a:off x="799523" y="1136073"/>
            <a:ext cx="4474440" cy="56388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070" y="1136073"/>
            <a:ext cx="3064625" cy="547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8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4839"/>
          </a:xfrm>
        </p:spPr>
        <p:txBody>
          <a:bodyPr/>
          <a:lstStyle/>
          <a:p>
            <a:r>
              <a:rPr lang="cs-CZ" dirty="0" smtClean="0"/>
              <a:t>Řízené činnosti realizované během dnů stáže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63" y="1209964"/>
            <a:ext cx="4152157" cy="553408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55" y="1310004"/>
            <a:ext cx="2912397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5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3311"/>
          </a:xfrm>
        </p:spPr>
        <p:txBody>
          <a:bodyPr/>
          <a:lstStyle/>
          <a:p>
            <a:r>
              <a:rPr lang="cs-CZ" dirty="0" smtClean="0"/>
              <a:t>Řízené činnosti realizované během dnů stáže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4" y="1861617"/>
            <a:ext cx="6520872" cy="300612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609" y="1228436"/>
            <a:ext cx="4125191" cy="550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1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6" y="1"/>
            <a:ext cx="2682587" cy="357678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4" t="4564" r="8922" b="2711"/>
          <a:stretch/>
        </p:blipFill>
        <p:spPr>
          <a:xfrm>
            <a:off x="2761673" y="1"/>
            <a:ext cx="2625214" cy="252689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110" r="6508" b="31252"/>
          <a:stretch/>
        </p:blipFill>
        <p:spPr>
          <a:xfrm>
            <a:off x="5386887" y="1"/>
            <a:ext cx="6678869" cy="234007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70" r="681" b="7814"/>
          <a:stretch/>
        </p:blipFill>
        <p:spPr>
          <a:xfrm>
            <a:off x="4074280" y="2728452"/>
            <a:ext cx="5108473" cy="412954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49375">
            <a:off x="556444" y="3012052"/>
            <a:ext cx="3397660" cy="4530213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0" t="8843" r="6272" b="22096"/>
          <a:stretch/>
        </p:blipFill>
        <p:spPr>
          <a:xfrm>
            <a:off x="9182753" y="3249561"/>
            <a:ext cx="3028336" cy="360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99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37415"/>
            <a:ext cx="10515600" cy="927967"/>
          </a:xfrm>
        </p:spPr>
        <p:txBody>
          <a:bodyPr/>
          <a:lstStyle/>
          <a:p>
            <a:r>
              <a:rPr lang="cs-CZ" dirty="0" smtClean="0"/>
              <a:t>Návštěvy pedagogů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6"/>
          <a:stretch/>
        </p:blipFill>
        <p:spPr>
          <a:xfrm rot="5400000">
            <a:off x="639618" y="1129723"/>
            <a:ext cx="4872182" cy="51435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7" r="6936" b="13187"/>
          <a:stretch/>
        </p:blipFill>
        <p:spPr>
          <a:xfrm rot="5400000">
            <a:off x="6098018" y="1418215"/>
            <a:ext cx="5698839" cy="446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1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3239"/>
          </a:xfrm>
        </p:spPr>
        <p:txBody>
          <a:bodyPr/>
          <a:lstStyle/>
          <a:p>
            <a:r>
              <a:rPr lang="cs-CZ" dirty="0" smtClean="0"/>
              <a:t>Volný čas – </a:t>
            </a:r>
            <a:r>
              <a:rPr lang="cs-CZ" smtClean="0"/>
              <a:t>návštěva muzea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09" y="1108364"/>
            <a:ext cx="7546109" cy="565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2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1711"/>
          </a:xfrm>
        </p:spPr>
        <p:txBody>
          <a:bodyPr/>
          <a:lstStyle/>
          <a:p>
            <a:r>
              <a:rPr lang="cs-CZ" dirty="0" smtClean="0"/>
              <a:t>Volný čas – projížďka lodí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7" y="1126836"/>
            <a:ext cx="9188130" cy="516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7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Erasmus+ 2021 Mobilita žáků SŠ DAKOL - Recyklujeme hravě</a:t>
            </a:r>
          </a:p>
        </p:txBody>
      </p:sp>
      <p:sp>
        <p:nvSpPr>
          <p:cNvPr id="3" name="Obdélník 2"/>
          <p:cNvSpPr/>
          <p:nvPr/>
        </p:nvSpPr>
        <p:spPr>
          <a:xfrm>
            <a:off x="434109" y="2032000"/>
            <a:ext cx="86544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>
                <a:solidFill>
                  <a:srgbClr val="313131"/>
                </a:solidFill>
                <a:latin typeface="Open Sans"/>
              </a:rPr>
              <a:t>Vyšší odborná škola DAKOL a Střední škola DAKOL, o.p.s. získala grantovou podporu na realizaci projektu Erasmus+ 2021.</a:t>
            </a:r>
          </a:p>
          <a:p>
            <a:pPr algn="just"/>
            <a:r>
              <a:rPr lang="cs-CZ" dirty="0" err="1">
                <a:solidFill>
                  <a:srgbClr val="313131"/>
                </a:solidFill>
                <a:latin typeface="Open Sans"/>
              </a:rPr>
              <a:t>Reg</a:t>
            </a:r>
            <a:r>
              <a:rPr lang="cs-CZ" dirty="0">
                <a:solidFill>
                  <a:srgbClr val="313131"/>
                </a:solidFill>
                <a:latin typeface="Open Sans"/>
              </a:rPr>
              <a:t>. č: 2021-1-CZ01-KA122-VET-000016637</a:t>
            </a:r>
          </a:p>
          <a:p>
            <a:pPr algn="just"/>
            <a:r>
              <a:rPr lang="cs-CZ" dirty="0">
                <a:solidFill>
                  <a:srgbClr val="313131"/>
                </a:solidFill>
                <a:latin typeface="Open Sans"/>
              </a:rPr>
              <a:t>Název projektu: Mobilita žáků SŠ </a:t>
            </a:r>
            <a:r>
              <a:rPr lang="cs-CZ" dirty="0" smtClean="0">
                <a:solidFill>
                  <a:srgbClr val="313131"/>
                </a:solidFill>
                <a:latin typeface="Open Sans"/>
              </a:rPr>
              <a:t>DAKOL </a:t>
            </a:r>
            <a:r>
              <a:rPr lang="cs-CZ" dirty="0">
                <a:solidFill>
                  <a:srgbClr val="313131"/>
                </a:solidFill>
                <a:latin typeface="Open Sans"/>
              </a:rPr>
              <a:t>- Recyklujeme hravě</a:t>
            </a:r>
            <a:endParaRPr lang="cs-CZ" b="0" i="0" dirty="0">
              <a:solidFill>
                <a:srgbClr val="313131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573449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7202"/>
          </a:xfrm>
        </p:spPr>
        <p:txBody>
          <a:bodyPr/>
          <a:lstStyle/>
          <a:p>
            <a:r>
              <a:rPr lang="cs-CZ" dirty="0" smtClean="0"/>
              <a:t>Volný čas – flamengo večer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3" b="5993"/>
          <a:stretch/>
        </p:blipFill>
        <p:spPr>
          <a:xfrm>
            <a:off x="1348509" y="1625600"/>
            <a:ext cx="91440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0184"/>
          </a:xfrm>
        </p:spPr>
        <p:txBody>
          <a:bodyPr/>
          <a:lstStyle/>
          <a:p>
            <a:r>
              <a:rPr lang="cs-CZ" dirty="0" smtClean="0"/>
              <a:t>Poslední den v mateřských školách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9" b="16768"/>
          <a:stretch/>
        </p:blipFill>
        <p:spPr>
          <a:xfrm>
            <a:off x="412700" y="1237673"/>
            <a:ext cx="5880199" cy="393469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16297" b="9495"/>
          <a:stretch/>
        </p:blipFill>
        <p:spPr>
          <a:xfrm>
            <a:off x="6890327" y="1237673"/>
            <a:ext cx="4797714" cy="508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1020"/>
          </a:xfrm>
        </p:spPr>
        <p:txBody>
          <a:bodyPr/>
          <a:lstStyle/>
          <a:p>
            <a:r>
              <a:rPr lang="cs-CZ" dirty="0" smtClean="0"/>
              <a:t>Poslední den v mateřských školách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" t="16835" r="2728" b="14748"/>
          <a:stretch/>
        </p:blipFill>
        <p:spPr>
          <a:xfrm>
            <a:off x="1477818" y="1422400"/>
            <a:ext cx="8534400" cy="469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0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7893"/>
          </a:xfrm>
        </p:spPr>
        <p:txBody>
          <a:bodyPr/>
          <a:lstStyle/>
          <a:p>
            <a:r>
              <a:rPr lang="cs-CZ" dirty="0" smtClean="0"/>
              <a:t>Poslední den v mateřských školách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8"/>
          <a:stretch/>
        </p:blipFill>
        <p:spPr>
          <a:xfrm>
            <a:off x="1256146" y="1006764"/>
            <a:ext cx="9144000" cy="573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4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4766"/>
          </a:xfrm>
        </p:spPr>
        <p:txBody>
          <a:bodyPr/>
          <a:lstStyle/>
          <a:p>
            <a:r>
              <a:rPr lang="cs-CZ" dirty="0" smtClean="0"/>
              <a:t>Poslední den v mateřských školách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 t="10640" r="-1437" b="4444"/>
          <a:stretch/>
        </p:blipFill>
        <p:spPr>
          <a:xfrm>
            <a:off x="651741" y="1089892"/>
            <a:ext cx="4902843" cy="555105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5" t="23165" r="13838"/>
          <a:stretch/>
        </p:blipFill>
        <p:spPr>
          <a:xfrm>
            <a:off x="5680363" y="1320590"/>
            <a:ext cx="6336145" cy="510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6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394692"/>
            <a:ext cx="11693237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>
                <a:solidFill>
                  <a:srgbClr val="313131"/>
                </a:solidFill>
                <a:latin typeface="Open Sans"/>
              </a:rPr>
              <a:t>Záměrem projektu bylo vycestovat se skupinou 30 žáků oboru Předškolní a mimoškolní pedagogika do Španělska, Malagy, aby poznali místní kulturu, zvyky, a získali, především s ohledem na oborové zaměření žáků, kompetence v oblasti odborné praxe, péče o děti, didaktiky, </a:t>
            </a:r>
            <a:r>
              <a:rPr lang="cs-CZ" dirty="0" err="1">
                <a:solidFill>
                  <a:srgbClr val="313131"/>
                </a:solidFill>
                <a:latin typeface="Open Sans"/>
              </a:rPr>
              <a:t>enviromentu</a:t>
            </a:r>
            <a:r>
              <a:rPr lang="cs-CZ" dirty="0">
                <a:solidFill>
                  <a:srgbClr val="313131"/>
                </a:solidFill>
                <a:latin typeface="Open Sans"/>
              </a:rPr>
              <a:t> a odborného anglického jazyka. Žáci docházeli do místních vzdělávacích zařízení předškolní péče na odbornou praxi a realizovali další aktivity v souladu se stanovenými cíli projektu.</a:t>
            </a:r>
          </a:p>
          <a:p>
            <a:pPr algn="just"/>
            <a:r>
              <a:rPr lang="cs-CZ" dirty="0">
                <a:solidFill>
                  <a:srgbClr val="313131"/>
                </a:solidFill>
                <a:latin typeface="Open Sans"/>
              </a:rPr>
              <a:t>Do aktivit jsme zařadili 1. Odbornou praxi 2. </a:t>
            </a:r>
            <a:r>
              <a:rPr lang="cs-CZ" dirty="0" err="1">
                <a:solidFill>
                  <a:srgbClr val="313131"/>
                </a:solidFill>
                <a:latin typeface="Open Sans"/>
              </a:rPr>
              <a:t>Enviromentální</a:t>
            </a:r>
            <a:r>
              <a:rPr lang="cs-CZ" dirty="0">
                <a:solidFill>
                  <a:srgbClr val="313131"/>
                </a:solidFill>
                <a:latin typeface="Open Sans"/>
              </a:rPr>
              <a:t> rozvoj, 3. Reálie Španělska.</a:t>
            </a:r>
          </a:p>
          <a:p>
            <a:pPr algn="just"/>
            <a:r>
              <a:rPr lang="cs-CZ" dirty="0">
                <a:solidFill>
                  <a:srgbClr val="313131"/>
                </a:solidFill>
                <a:latin typeface="Open Sans"/>
              </a:rPr>
              <a:t>V realizovaných aktivitách byli aktivně zapojeni žáci ve spolupráci s mentory ze vzdělávacích zařízení. Žáci se seznámili s chodem těchto zařízení a podíleli se na činnostech spojených s výtvarnou výchovou, dále byli seznámeni s hospodárným způsobem zpracování materiálů a s jejich ekologickou likvidací. Naučili se výše uvedené, prohloubili si tak teoretické znalosti z výuky a na řízených činnostech s dětmi si vše prakticky vyzkoušeli.</a:t>
            </a:r>
          </a:p>
          <a:p>
            <a:pPr algn="just"/>
            <a:r>
              <a:rPr lang="cs-CZ" dirty="0">
                <a:solidFill>
                  <a:srgbClr val="313131"/>
                </a:solidFill>
                <a:latin typeface="Open Sans"/>
              </a:rPr>
              <a:t> </a:t>
            </a:r>
          </a:p>
          <a:p>
            <a:pPr algn="just"/>
            <a:r>
              <a:rPr lang="cs-CZ" dirty="0">
                <a:solidFill>
                  <a:srgbClr val="313131"/>
                </a:solidFill>
                <a:latin typeface="Open Sans"/>
              </a:rPr>
              <a:t>Projekt má tyto cíle. Realizací projektu jsme chtěli dosáhnout: 1. aby se žáci aktivně zapojili do plánovaných činností ve vzdělávacích zařízeních, aby aktivně aplikovali dosažené teoretické znalosti na výchovně vzdělávací činnosti s dětmi, zvýšili kompetenci v rámci předmětu Didaktika výtvarné výchovy, 2. aby žáci získali povědomí o environmentální udržitelnosti a důležitosti ekologického myšlení ve vztahu k sobě a okolí, aby chápali důležitost ekologické likvidace odpadů nejen ve své zvolené profesi, 3. chtěli  jsme posílit možnosti rovných příležitostí pro všechny žáky bez rozdílu a přirozené začlenění žáků v rámci inkluze, podpořit jejich motivaci ke studiu tak, aby pochopili svoji důležitost a postavení ve společnosti. V neposlední řadě 4. žáci na stáži posílili své kompetence v odborném anglickém jazyce. Přidanou hodnotou bylo poznání dané země z hlediska kulturních, historických, gastronomických a jiných odlišností. Všechny tyto nabyté vědomosti a dovednosti jsme přenesli a zakomponovali do stávající výuky tak, aby byly ku prospěchu všem ostatním žákům daného oboru a inspirací pro další plánovanou mobilitu Erasmus+ 2022.</a:t>
            </a:r>
            <a:endParaRPr lang="cs-CZ" b="0" i="0" dirty="0">
              <a:solidFill>
                <a:srgbClr val="313131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25401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868218"/>
            <a:ext cx="10515600" cy="822470"/>
          </a:xfrm>
        </p:spPr>
        <p:txBody>
          <a:bodyPr/>
          <a:lstStyle/>
          <a:p>
            <a:r>
              <a:rPr lang="cs-CZ" dirty="0" smtClean="0"/>
              <a:t>Cesta autobusem, aneb vzhůru za poznáním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t="25838" r="7879" b="7931"/>
          <a:stretch/>
        </p:blipFill>
        <p:spPr>
          <a:xfrm>
            <a:off x="1681017" y="2032000"/>
            <a:ext cx="8506692" cy="437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4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</p:spPr>
        <p:txBody>
          <a:bodyPr/>
          <a:lstStyle/>
          <a:p>
            <a:r>
              <a:rPr lang="cs-CZ" dirty="0" smtClean="0"/>
              <a:t>První den stáže v mateřských školách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08" y="1366982"/>
            <a:ext cx="5196993" cy="389774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73"/>
          <a:stretch/>
        </p:blipFill>
        <p:spPr>
          <a:xfrm>
            <a:off x="6384556" y="2382982"/>
            <a:ext cx="5149433" cy="406861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20436" y="5560291"/>
            <a:ext cx="3740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JDEME NA TO!!!!!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250310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8657"/>
          </a:xfrm>
        </p:spPr>
        <p:txBody>
          <a:bodyPr/>
          <a:lstStyle/>
          <a:p>
            <a:r>
              <a:rPr lang="cs-CZ" dirty="0" smtClean="0"/>
              <a:t>První den stáže v mateřských školách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t="12122" r="9417" b="4242"/>
          <a:stretch/>
        </p:blipFill>
        <p:spPr>
          <a:xfrm>
            <a:off x="711199" y="1006763"/>
            <a:ext cx="3990110" cy="573578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" t="15757" r="4266" b="7476"/>
          <a:stretch/>
        </p:blipFill>
        <p:spPr>
          <a:xfrm>
            <a:off x="5387617" y="1283855"/>
            <a:ext cx="4596892" cy="526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7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0948"/>
          </a:xfrm>
        </p:spPr>
        <p:txBody>
          <a:bodyPr/>
          <a:lstStyle/>
          <a:p>
            <a:r>
              <a:rPr lang="cs-CZ" dirty="0" smtClean="0"/>
              <a:t>První den stáže v mateřských školách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15" b="5185"/>
          <a:stretch/>
        </p:blipFill>
        <p:spPr>
          <a:xfrm>
            <a:off x="3117849" y="1690253"/>
            <a:ext cx="5435024" cy="458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4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1784"/>
          </a:xfrm>
        </p:spPr>
        <p:txBody>
          <a:bodyPr/>
          <a:lstStyle/>
          <a:p>
            <a:r>
              <a:rPr lang="cs-CZ" dirty="0" smtClean="0"/>
              <a:t>Průběh dne v mateřských školách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64" y="1246910"/>
            <a:ext cx="10058400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7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4766"/>
          </a:xfrm>
        </p:spPr>
        <p:txBody>
          <a:bodyPr/>
          <a:lstStyle/>
          <a:p>
            <a:r>
              <a:rPr lang="cs-CZ" dirty="0" smtClean="0"/>
              <a:t>Průběh dne v mateřských školách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" t="9832" r="180" b="36027"/>
          <a:stretch/>
        </p:blipFill>
        <p:spPr>
          <a:xfrm>
            <a:off x="513195" y="1191491"/>
            <a:ext cx="5143500" cy="371301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7" b="15959"/>
          <a:stretch/>
        </p:blipFill>
        <p:spPr>
          <a:xfrm>
            <a:off x="6332105" y="1089892"/>
            <a:ext cx="5143500" cy="535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0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6878</TotalTime>
  <Words>513</Words>
  <Application>Microsoft Office PowerPoint</Application>
  <PresentationFormat>Širokoúhlá obrazovka</PresentationFormat>
  <Paragraphs>31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Open Sans</vt:lpstr>
      <vt:lpstr>Motiv Office</vt:lpstr>
      <vt:lpstr>   Projekt Erasmus Malaga</vt:lpstr>
      <vt:lpstr>Erasmus+ 2021 Mobilita žáků SŠ DAKOL - Recyklujeme hravě</vt:lpstr>
      <vt:lpstr>Prezentace aplikace PowerPoint</vt:lpstr>
      <vt:lpstr>Cesta autobusem, aneb vzhůru za poznáním</vt:lpstr>
      <vt:lpstr>První den stáže v mateřských školách</vt:lpstr>
      <vt:lpstr>První den stáže v mateřských školách</vt:lpstr>
      <vt:lpstr>První den stáže v mateřských školách</vt:lpstr>
      <vt:lpstr>Průběh dne v mateřských školách</vt:lpstr>
      <vt:lpstr>Průběh dne v mateřských školách</vt:lpstr>
      <vt:lpstr>Průběh dne v mateřských školách</vt:lpstr>
      <vt:lpstr>Průběh dne v mateřských školách</vt:lpstr>
      <vt:lpstr>Průběh dne v mateřských školách</vt:lpstr>
      <vt:lpstr>Řízené činnosti realizované během dnů stáže</vt:lpstr>
      <vt:lpstr>Řízené činnosti realizované během dnů stáže</vt:lpstr>
      <vt:lpstr>Řízené činnosti realizované během dnů stáže</vt:lpstr>
      <vt:lpstr>Prezentace aplikace PowerPoint</vt:lpstr>
      <vt:lpstr>Návštěvy pedagogů</vt:lpstr>
      <vt:lpstr>Volný čas – návštěva muzea</vt:lpstr>
      <vt:lpstr>Volný čas – projížďka lodí</vt:lpstr>
      <vt:lpstr>Volný čas – flamengo večer </vt:lpstr>
      <vt:lpstr>Poslední den v mateřských školách </vt:lpstr>
      <vt:lpstr>Poslední den v mateřských školách </vt:lpstr>
      <vt:lpstr>Poslední den v mateřských školách </vt:lpstr>
      <vt:lpstr>Poslední den v mateřských školách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Erasmus Malaga</dc:title>
  <dc:creator>Melina Floksová</dc:creator>
  <cp:lastModifiedBy>Marika Mencnerová</cp:lastModifiedBy>
  <cp:revision>7</cp:revision>
  <dcterms:created xsi:type="dcterms:W3CDTF">2022-11-14T11:23:42Z</dcterms:created>
  <dcterms:modified xsi:type="dcterms:W3CDTF">2022-11-29T10:13:18Z</dcterms:modified>
</cp:coreProperties>
</file>